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60" r:id="rId5"/>
    <p:sldId id="259" r:id="rId6"/>
    <p:sldId id="270" r:id="rId7"/>
    <p:sldId id="261" r:id="rId8"/>
    <p:sldId id="263" r:id="rId9"/>
    <p:sldId id="271" r:id="rId10"/>
    <p:sldId id="262" r:id="rId11"/>
    <p:sldId id="264" r:id="rId12"/>
    <p:sldId id="265" r:id="rId13"/>
    <p:sldId id="269" r:id="rId14"/>
    <p:sldId id="266" r:id="rId15"/>
    <p:sldId id="267" r:id="rId16"/>
    <p:sldId id="268" r:id="rId17"/>
    <p:sldId id="274" r:id="rId18"/>
    <p:sldId id="272" r:id="rId19"/>
    <p:sldId id="278" r:id="rId20"/>
    <p:sldId id="273" r:id="rId21"/>
    <p:sldId id="275" r:id="rId22"/>
    <p:sldId id="277" r:id="rId23"/>
    <p:sldId id="276" r:id="rId24"/>
    <p:sldId id="279" r:id="rId25"/>
    <p:sldId id="281" r:id="rId26"/>
    <p:sldId id="280" r:id="rId27"/>
    <p:sldId id="282" r:id="rId28"/>
    <p:sldId id="283" r:id="rId29"/>
    <p:sldId id="284" r:id="rId30"/>
    <p:sldId id="285" r:id="rId31"/>
    <p:sldId id="286" r:id="rId32"/>
    <p:sldId id="287" r:id="rId33"/>
    <p:sldId id="290" r:id="rId34"/>
    <p:sldId id="293" r:id="rId35"/>
    <p:sldId id="294" r:id="rId36"/>
    <p:sldId id="289" r:id="rId37"/>
    <p:sldId id="291" r:id="rId38"/>
    <p:sldId id="292" r:id="rId39"/>
    <p:sldId id="295" r:id="rId40"/>
    <p:sldId id="288"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1" autoAdjust="0"/>
    <p:restoredTop sz="94607" autoAdjust="0"/>
  </p:normalViewPr>
  <p:slideViewPr>
    <p:cSldViewPr>
      <p:cViewPr varScale="1">
        <p:scale>
          <a:sx n="87" d="100"/>
          <a:sy n="87" d="100"/>
        </p:scale>
        <p:origin x="-100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CE4D8A08-F07B-41BA-A8F4-42125ACA8FBE}" type="datetimeFigureOut">
              <a:rPr lang="en-GB" smtClean="0"/>
              <a:pPr/>
              <a:t>08/05/2013</a:t>
            </a:fld>
            <a:endParaRPr lang="en-GB"/>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E4D8A08-F07B-41BA-A8F4-42125ACA8FBE}" type="datetimeFigureOut">
              <a:rPr lang="en-GB" smtClean="0"/>
              <a:pPr/>
              <a:t>08/05/2013</a:t>
            </a:fld>
            <a:endParaRPr lang="en-GB"/>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GB"/>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CE4D8A08-F07B-41BA-A8F4-42125ACA8FBE}" type="datetimeFigureOut">
              <a:rPr lang="en-GB" smtClean="0"/>
              <a:pPr/>
              <a:t>08/05/2013</a:t>
            </a:fld>
            <a:endParaRPr lang="en-GB"/>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GB"/>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CE4D8A08-F07B-41BA-A8F4-42125ACA8FBE}" type="datetimeFigureOut">
              <a:rPr lang="en-GB" smtClean="0"/>
              <a:pPr/>
              <a:t>08/05/2013</a:t>
            </a:fld>
            <a:endParaRPr lang="en-GB"/>
          </a:p>
        </p:txBody>
      </p:sp>
      <p:sp>
        <p:nvSpPr>
          <p:cNvPr id="5" name="Footer Placeholder 4"/>
          <p:cNvSpPr>
            <a:spLocks noGrp="1"/>
          </p:cNvSpPr>
          <p:nvPr>
            <p:ph type="ftr" sz="quarter" idx="11"/>
          </p:nvPr>
        </p:nvSpPr>
        <p:spPr>
          <a:xfrm rot="900000">
            <a:off x="3103620" y="6177546"/>
            <a:ext cx="2392237" cy="365125"/>
          </a:xfrm>
        </p:spPr>
        <p:txBody>
          <a:bodyPr/>
          <a:lstStyle/>
          <a:p>
            <a:endParaRPr lang="en-GB"/>
          </a:p>
        </p:txBody>
      </p:sp>
      <p:sp>
        <p:nvSpPr>
          <p:cNvPr id="6" name="Slide Number Placeholder 5"/>
          <p:cNvSpPr>
            <a:spLocks noGrp="1"/>
          </p:cNvSpPr>
          <p:nvPr>
            <p:ph type="sldNum" sz="quarter" idx="12"/>
          </p:nvPr>
        </p:nvSpPr>
        <p:spPr>
          <a:xfrm rot="900000">
            <a:off x="1265370" y="300797"/>
            <a:ext cx="2287319" cy="365125"/>
          </a:xfrm>
        </p:spPr>
        <p:txBody>
          <a:body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CE4D8A08-F07B-41BA-A8F4-42125ACA8FBE}" type="datetimeFigureOut">
              <a:rPr lang="en-GB" smtClean="0"/>
              <a:pPr/>
              <a:t>08/05/2013</a:t>
            </a:fld>
            <a:endParaRPr lang="en-GB"/>
          </a:p>
        </p:txBody>
      </p:sp>
      <p:sp>
        <p:nvSpPr>
          <p:cNvPr id="5" name="Footer Placeholder 4"/>
          <p:cNvSpPr>
            <a:spLocks noGrp="1"/>
          </p:cNvSpPr>
          <p:nvPr>
            <p:ph type="ftr" sz="quarter" idx="11"/>
          </p:nvPr>
        </p:nvSpPr>
        <p:spPr>
          <a:xfrm rot="900000">
            <a:off x="7056965" y="3170795"/>
            <a:ext cx="1926305" cy="365125"/>
          </a:xfrm>
        </p:spPr>
        <p:txBody>
          <a:bodyPr/>
          <a:lstStyle/>
          <a:p>
            <a:endParaRPr lang="en-GB"/>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CE4D8A08-F07B-41BA-A8F4-42125ACA8FBE}" type="datetimeFigureOut">
              <a:rPr lang="en-GB" smtClean="0"/>
              <a:pPr/>
              <a:t>08/05/2013</a:t>
            </a:fld>
            <a:endParaRPr lang="en-GB"/>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GB"/>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CE4D8A08-F07B-41BA-A8F4-42125ACA8FBE}" type="datetimeFigureOut">
              <a:rPr lang="en-GB" smtClean="0"/>
              <a:pPr/>
              <a:t>08/05/2013</a:t>
            </a:fld>
            <a:endParaRPr lang="en-GB"/>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GB"/>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CE4D8A08-F07B-41BA-A8F4-42125ACA8FBE}" type="datetimeFigureOut">
              <a:rPr lang="en-GB" smtClean="0"/>
              <a:pPr/>
              <a:t>08/05/2013</a:t>
            </a:fld>
            <a:endParaRPr lang="en-GB"/>
          </a:p>
        </p:txBody>
      </p:sp>
      <p:sp>
        <p:nvSpPr>
          <p:cNvPr id="4" name="Footer Placeholder 3"/>
          <p:cNvSpPr>
            <a:spLocks noGrp="1"/>
          </p:cNvSpPr>
          <p:nvPr>
            <p:ph type="ftr" sz="quarter" idx="11"/>
          </p:nvPr>
        </p:nvSpPr>
        <p:spPr>
          <a:xfrm rot="900000">
            <a:off x="2493721" y="6101033"/>
            <a:ext cx="3052113" cy="365125"/>
          </a:xfrm>
        </p:spPr>
        <p:txBody>
          <a:bodyPr/>
          <a:lstStyle/>
          <a:p>
            <a:endParaRPr lang="en-GB"/>
          </a:p>
        </p:txBody>
      </p:sp>
      <p:sp>
        <p:nvSpPr>
          <p:cNvPr id="5" name="Slide Number Placeholder 4"/>
          <p:cNvSpPr>
            <a:spLocks noGrp="1"/>
          </p:cNvSpPr>
          <p:nvPr>
            <p:ph type="sldNum" sz="quarter" idx="12"/>
          </p:nvPr>
        </p:nvSpPr>
        <p:spPr>
          <a:xfrm rot="900000">
            <a:off x="1261872" y="301752"/>
            <a:ext cx="2286000" cy="365125"/>
          </a:xfrm>
        </p:spPr>
        <p:txBody>
          <a:body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CE4D8A08-F07B-41BA-A8F4-42125ACA8FBE}" type="datetimeFigureOut">
              <a:rPr lang="en-GB" smtClean="0"/>
              <a:pPr/>
              <a:t>08/05/2013</a:t>
            </a:fld>
            <a:endParaRPr lang="en-GB"/>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GB"/>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CE4D8A08-F07B-41BA-A8F4-42125ACA8FBE}" type="datetimeFigureOut">
              <a:rPr lang="en-GB" smtClean="0"/>
              <a:pPr/>
              <a:t>08/05/2013</a:t>
            </a:fld>
            <a:endParaRPr lang="en-GB"/>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GB"/>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CE4D8A08-F07B-41BA-A8F4-42125ACA8FBE}" type="datetimeFigureOut">
              <a:rPr lang="en-GB" smtClean="0"/>
              <a:pPr/>
              <a:t>08/05/2013</a:t>
            </a:fld>
            <a:endParaRPr lang="en-GB"/>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95F77054-2F5F-45B7-A285-01BC1D3EDBAB}" type="slidenum">
              <a:rPr lang="en-GB" smtClean="0"/>
              <a:pPr/>
              <a:t>‹#›</a:t>
            </a:fld>
            <a:endParaRPr lang="en-GB"/>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CE4D8A08-F07B-41BA-A8F4-42125ACA8FBE}" type="datetimeFigureOut">
              <a:rPr lang="en-GB" smtClean="0"/>
              <a:pPr/>
              <a:t>08/05/2013</a:t>
            </a:fld>
            <a:endParaRPr lang="en-GB"/>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95F77054-2F5F-45B7-A285-01BC1D3EDBAB}"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slide" Target="slide15.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4.xml"/><Relationship Id="rId1" Type="http://schemas.openxmlformats.org/officeDocument/2006/relationships/video" Target="file:///C:\Users\Temi\Videos\Fault%20Lines%20-%20Fast%20food,%20fat%20profits%20%20Obesity%20in%20America%5b2%5d.wmv"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nhs.uk/Livewell/fitness/Pages/physical-activity-guidelines-for-older-adults.aspx" TargetMode="External"/><Relationship Id="rId1" Type="http://schemas.openxmlformats.org/officeDocument/2006/relationships/slideLayout" Target="../slideLayouts/slideLayout4.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slide" Target="slide26.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slide" Target="slide30.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slide" Target="slide43.xml"/><Relationship Id="rId4" Type="http://schemas.openxmlformats.org/officeDocument/2006/relationships/slide" Target="slide4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35.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hs.uk/Pages/HomePage.aspx" TargetMode="External"/><Relationship Id="rId2" Type="http://schemas.openxmlformats.org/officeDocument/2006/relationships/hyperlink" Target="http://www.bbc.co.uk/health/" TargetMode="External"/><Relationship Id="rId1" Type="http://schemas.openxmlformats.org/officeDocument/2006/relationships/slideLayout" Target="../slideLayouts/slideLayout4.xml"/><Relationship Id="rId4" Type="http://schemas.openxmlformats.org/officeDocument/2006/relationships/image" Target="../media/image35.wmf"/></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slide" Target="slide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slide" Target="slide9.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Get Up, Get Moving! Quiz </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hap-file2.harrisnet.internal\hap-students-2008$\HAPAJIFO1\Documents\Getmoving\Activity 1\GET UP,GET MOVING.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30959">
            <a:off x="598376" y="558547"/>
            <a:ext cx="3528223" cy="2646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Notched Right Arrow 4">
            <a:hlinkClick r:id="rId3" action="ppaction://hlinksldjump"/>
          </p:cNvPr>
          <p:cNvSpPr/>
          <p:nvPr/>
        </p:nvSpPr>
        <p:spPr>
          <a:xfrm>
            <a:off x="4716016" y="5517232"/>
            <a:ext cx="3888432" cy="1152128"/>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4847364"/>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51439">
            <a:off x="755374" y="792130"/>
            <a:ext cx="3245151" cy="2207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57224" y="4929198"/>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solidFill>
                  <a:srgbClr val="FF0000"/>
                </a:solidFill>
                <a:effectLst>
                  <a:outerShdw blurRad="80000" dist="40000" dir="5040000" algn="tl">
                    <a:srgbClr val="000000">
                      <a:alpha val="30000"/>
                    </a:srgbClr>
                  </a:outerShdw>
                </a:effectLst>
              </a:rPr>
              <a:t>Try Again</a:t>
            </a:r>
            <a:endParaRPr lang="en-GB" b="1" dirty="0">
              <a:ln w="11430"/>
              <a:solidFill>
                <a:srgbClr val="FF0000"/>
              </a:soli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785786" y="1428736"/>
            <a:ext cx="4052623" cy="1993566"/>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Action Button: Forward or Next 5">
            <a:hlinkClick r:id="rId3" action="ppaction://hlinksldjump" highlightClick="1"/>
          </p:cNvPr>
          <p:cNvSpPr/>
          <p:nvPr/>
        </p:nvSpPr>
        <p:spPr>
          <a:xfrm>
            <a:off x="1571604" y="5357826"/>
            <a:ext cx="1226693" cy="936104"/>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8968">
            <a:off x="5178389" y="316972"/>
            <a:ext cx="2333589"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3040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3.What country has the most obese people?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143108" y="2285992"/>
            <a:ext cx="2578608" cy="483983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United Kingdom</a:t>
            </a: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B. India</a:t>
            </a: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 America</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491535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2" name="Title 1"/>
          <p:cNvSpPr>
            <a:spLocks noGrp="1"/>
          </p:cNvSpPr>
          <p:nvPr>
            <p:ph type="title"/>
          </p:nvPr>
        </p:nvSpPr>
        <p:spPr>
          <a:xfrm>
            <a:off x="1142976" y="1214422"/>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p>
        </p:txBody>
      </p:sp>
      <p:sp>
        <p:nvSpPr>
          <p:cNvPr id="8" name="Content Placeholder 7">
            <a:hlinkClick r:id="rId3" action="ppaction://hlinksldjump"/>
          </p:cNvPr>
          <p:cNvSpPr>
            <a:spLocks noGrp="1"/>
          </p:cNvSpPr>
          <p:nvPr>
            <p:ph sz="half" idx="1"/>
          </p:nvPr>
        </p:nvSpPr>
        <p:spPr>
          <a:xfrm>
            <a:off x="2760342" y="3144787"/>
            <a:ext cx="3651925" cy="2490255"/>
          </a:xfrm>
          <a:prstGeom prst="rightArrow">
            <a:avLst>
              <a:gd name="adj1" fmla="val 50000"/>
              <a:gd name="adj2" fmla="val 50003"/>
            </a:avLst>
          </a:prstGeom>
        </p:spPr>
        <p:style>
          <a:lnRef idx="0">
            <a:schemeClr val="accent6"/>
          </a:lnRef>
          <a:fillRef idx="3">
            <a:schemeClr val="accent6"/>
          </a:fillRef>
          <a:effectRef idx="3">
            <a:schemeClr val="accent6"/>
          </a:effectRef>
          <a:fontRef idx="minor">
            <a:schemeClr val="lt1"/>
          </a:fontRef>
        </p:style>
        <p:txBody>
          <a:bodyPr rtlCol="0" anchor="ctr">
            <a:normAutofit lnSpcReduction="1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Why is This population so Obese?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43054">
            <a:off x="5163159" y="10316"/>
            <a:ext cx="2640315" cy="23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Forward or Next 4">
            <a:hlinkClick r:id="rId5" action="ppaction://hlinksldjump" highlightClick="1"/>
          </p:cNvPr>
          <p:cNvSpPr/>
          <p:nvPr/>
        </p:nvSpPr>
        <p:spPr>
          <a:xfrm>
            <a:off x="7020272" y="5661248"/>
            <a:ext cx="1800200" cy="100811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 name="Rectangle 10"/>
          <p:cNvSpPr/>
          <p:nvPr/>
        </p:nvSpPr>
        <p:spPr>
          <a:xfrm rot="20950168">
            <a:off x="313180" y="1367216"/>
            <a:ext cx="2436273"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365760" lvl="0" indent="-365760">
              <a:spcBef>
                <a:spcPct val="20000"/>
              </a:spcBef>
              <a:spcAft>
                <a:spcPts val="600"/>
              </a:spcAft>
              <a:buSzPct val="160000"/>
              <a:buFont typeface="Wingdings" pitchFamily="2" charset="2"/>
              <a:buChar char=""/>
            </a:pPr>
            <a:r>
              <a:rPr lang="en-GB"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 !”</a:t>
            </a:r>
            <a:endParaRPr lang="en-GB"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11441260"/>
      </p:ext>
    </p:extLst>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357166"/>
            <a:ext cx="4143404" cy="1436159"/>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GB"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USA</a:t>
            </a:r>
            <a:endParaRPr lang="en-GB"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Action Button: Forward or Next 4">
            <a:hlinkClick r:id="rId3" action="ppaction://hlinksldjump" highlightClick="1"/>
          </p:cNvPr>
          <p:cNvSpPr/>
          <p:nvPr/>
        </p:nvSpPr>
        <p:spPr>
          <a:xfrm>
            <a:off x="7429520" y="5715016"/>
            <a:ext cx="1462960" cy="998968"/>
          </a:xfrm>
          <a:prstGeom prst="actionButtonForwardNex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6" name="Fault Lines - Fast food, fat profits  Obesity in America[2].wmv">
            <a:hlinkClick r:id="" action="ppaction://media"/>
          </p:cNvPr>
          <p:cNvPicPr>
            <a:picLocks noRot="1" noChangeAspect="1"/>
          </p:cNvPicPr>
          <p:nvPr>
            <a:videoFile r:link="rId1"/>
          </p:nvPr>
        </p:nvPicPr>
        <p:blipFill>
          <a:blip r:embed="rId4" cstate="print"/>
          <a:stretch>
            <a:fillRect/>
          </a:stretch>
        </p:blipFill>
        <p:spPr>
          <a:xfrm>
            <a:off x="357158" y="2357430"/>
            <a:ext cx="6096000" cy="3429000"/>
          </a:xfrm>
          <a:prstGeom prst="rect">
            <a:avLst/>
          </a:prstGeom>
        </p:spPr>
      </p:pic>
      <p:cxnSp>
        <p:nvCxnSpPr>
          <p:cNvPr id="9" name="Straight Arrow Connector 8"/>
          <p:cNvCxnSpPr/>
          <p:nvPr/>
        </p:nvCxnSpPr>
        <p:spPr>
          <a:xfrm rot="16200000" flipH="1">
            <a:off x="928662" y="1571612"/>
            <a:ext cx="1143008"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214282" y="214290"/>
            <a:ext cx="1571636" cy="147732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Click on  the picture , if you want to Watch Video</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9415869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814285">
            <a:off x="383608" y="758348"/>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59824" y="4827409"/>
            <a:ext cx="4820301" cy="1436159"/>
          </a:xfrm>
        </p:spPr>
        <p:txBody>
          <a:bodyPr/>
          <a:lstStyle/>
          <a:p>
            <a:r>
              <a:rPr lang="en-GB" b="1" dirty="0">
                <a:ln w="11430"/>
                <a:solidFill>
                  <a:srgbClr val="FF0000"/>
                </a:solidFill>
                <a:effectLst>
                  <a:outerShdw blurRad="80000" dist="40000" dir="5040000" algn="tl">
                    <a:srgbClr val="000000">
                      <a:alpha val="30000"/>
                    </a:srgbClr>
                  </a:outerShdw>
                </a:effectLst>
              </a:rPr>
              <a:t>Try Again</a:t>
            </a:r>
            <a:endParaRPr lang="en-GB" dirty="0"/>
          </a:p>
        </p:txBody>
      </p:sp>
      <p:sp>
        <p:nvSpPr>
          <p:cNvPr id="3" name="Content Placeholder 2"/>
          <p:cNvSpPr>
            <a:spLocks noGrp="1"/>
          </p:cNvSpPr>
          <p:nvPr>
            <p:ph sz="half" idx="1"/>
          </p:nvPr>
        </p:nvSpPr>
        <p:spPr>
          <a:xfrm rot="21438881">
            <a:off x="1014439" y="1335061"/>
            <a:ext cx="2578608" cy="483983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Action Button: Forward or Next 7">
            <a:hlinkClick r:id="rId3" action="ppaction://hlinksldjump" highlightClick="1"/>
          </p:cNvPr>
          <p:cNvSpPr/>
          <p:nvPr/>
        </p:nvSpPr>
        <p:spPr>
          <a:xfrm>
            <a:off x="1571604" y="5143512"/>
            <a:ext cx="1728192" cy="117488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026" name="Picture 2" descr="C:\Users\FatFace\AppData\Local\Microsoft\Windows\Temporary Internet Files\Content.IE5\QKC08L3E\MC900433821[1].png"/>
          <p:cNvPicPr>
            <a:picLocks noChangeAspect="1" noChangeArrowheads="1"/>
          </p:cNvPicPr>
          <p:nvPr/>
        </p:nvPicPr>
        <p:blipFill>
          <a:blip r:embed="rId4" cstate="print"/>
          <a:srcRect/>
          <a:stretch>
            <a:fillRect/>
          </a:stretch>
        </p:blipFill>
        <p:spPr bwMode="auto">
          <a:xfrm rot="1810092">
            <a:off x="4932040" y="548680"/>
            <a:ext cx="2736304" cy="2016224"/>
          </a:xfrm>
          <a:prstGeom prst="rect">
            <a:avLst/>
          </a:prstGeom>
          <a:noFill/>
        </p:spPr>
      </p:pic>
    </p:spTree>
    <p:extLst>
      <p:ext uri="{BB962C8B-B14F-4D97-AF65-F5344CB8AC3E}">
        <p14:creationId xmlns:p14="http://schemas.microsoft.com/office/powerpoint/2010/main" val="29525954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428604"/>
            <a:ext cx="6572296"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 Why is it so important for teenage girls to get enough iron?</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357422" y="2018162"/>
            <a:ext cx="3214710" cy="4839838"/>
          </a:xfrm>
        </p:spPr>
        <p:txBody>
          <a:bodyPr>
            <a:normAutofit fontScale="70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a:t>
            </a:r>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 </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Iron is The process of providing or obtaining the food necessary for health and growth.</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B. It helps them with their co-ordination level</a:t>
            </a: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a:t>
            </a:r>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 </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 A lack of iron can make you feel tired, faint and breathless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227884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9" name="Right Arrow 8">
            <a:hlinkClick r:id="rId3" action="ppaction://hlinksldjump"/>
          </p:cNvPr>
          <p:cNvSpPr/>
          <p:nvPr/>
        </p:nvSpPr>
        <p:spPr>
          <a:xfrm>
            <a:off x="3587885" y="3020894"/>
            <a:ext cx="3048199" cy="219151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Teen Girls and Iron</a:t>
            </a:r>
            <a:endParaRPr lang="en-GB"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Title 1"/>
          <p:cNvSpPr>
            <a:spLocks noGrp="1"/>
          </p:cNvSpPr>
          <p:nvPr>
            <p:ph type="title"/>
          </p:nvPr>
        </p:nvSpPr>
        <p:spPr>
          <a:xfrm>
            <a:off x="1357290" y="1643050"/>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Content Placeholder 6"/>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Action Button: Forward or Next 3">
            <a:hlinkClick r:id="" action="ppaction://hlinkshowjump?jump=nextslide" highlightClick="1"/>
          </p:cNvPr>
          <p:cNvSpPr/>
          <p:nvPr/>
        </p:nvSpPr>
        <p:spPr>
          <a:xfrm>
            <a:off x="7020272" y="5661248"/>
            <a:ext cx="1800200" cy="100811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28673" name="Picture 1" descr="C:\Users\w7\AppData\Local\Microsoft\Windows\Temporary Internet Files\Content.IE5\S4SY22H0\MC900432461[1].wmf"/>
          <p:cNvPicPr>
            <a:picLocks noChangeAspect="1" noChangeArrowheads="1"/>
          </p:cNvPicPr>
          <p:nvPr/>
        </p:nvPicPr>
        <p:blipFill>
          <a:blip r:embed="rId4"/>
          <a:srcRect/>
          <a:stretch>
            <a:fillRect/>
          </a:stretch>
        </p:blipFill>
        <p:spPr bwMode="auto">
          <a:xfrm>
            <a:off x="5697538" y="746125"/>
            <a:ext cx="2493168" cy="2397123"/>
          </a:xfrm>
          <a:prstGeom prst="rect">
            <a:avLst/>
          </a:prstGeom>
          <a:noFill/>
        </p:spPr>
      </p:pic>
    </p:spTree>
    <p:extLst>
      <p:ext uri="{BB962C8B-B14F-4D97-AF65-F5344CB8AC3E}">
        <p14:creationId xmlns:p14="http://schemas.microsoft.com/office/powerpoint/2010/main" val="25337481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000108"/>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5.What Exercise Will improve an Over 65’s balance and coordination?</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500298" y="3143248"/>
            <a:ext cx="2578608" cy="328614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Rugby</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B. Tai Chi</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C. Tennis</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71480"/>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Teen girls and iron</a:t>
            </a:r>
            <a:b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000100" y="1714488"/>
            <a:ext cx="4357718" cy="4839838"/>
          </a:xfrm>
        </p:spPr>
        <p:txBody>
          <a:bodyPr>
            <a:normAutofit fontScale="92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t>Only 60% of teenage girls have the recommended amount of iron in their diet. A lack of iron can make you feel tired, faint and breathless. It can also make it difficult to concentrate, which makes studying and taking exams more difficult. But it’s easy to get more iron into your diet.</a:t>
            </a:r>
            <a:r>
              <a:rPr lang="en-GB" dirty="0" smtClean="0"/>
              <a:t>  </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Action Button: Forward or Next 6">
            <a:hlinkClick r:id="rId2" action="ppaction://hlinksldjump" highlightClick="1"/>
          </p:cNvPr>
          <p:cNvSpPr/>
          <p:nvPr/>
        </p:nvSpPr>
        <p:spPr>
          <a:xfrm>
            <a:off x="7143768" y="5589240"/>
            <a:ext cx="1820720" cy="105273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27650" name="Picture 2" descr="http://www.nhs.uk/Livewell/teengirls/PublishingImages/79397643_teen-girls-iron_377x171.jpg"/>
          <p:cNvPicPr>
            <a:picLocks noChangeAspect="1" noChangeArrowheads="1"/>
          </p:cNvPicPr>
          <p:nvPr/>
        </p:nvPicPr>
        <p:blipFill>
          <a:blip r:embed="rId3" cstate="print"/>
          <a:srcRect/>
          <a:stretch>
            <a:fillRect/>
          </a:stretch>
        </p:blipFill>
        <p:spPr bwMode="auto">
          <a:xfrm rot="2539573">
            <a:off x="5255700" y="1388955"/>
            <a:ext cx="3450737" cy="2093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66"/>
            <a:ext cx="5214974"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6.Can you still run with a muscle strain?</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643042" y="1785926"/>
            <a:ext cx="3271809" cy="4839838"/>
          </a:xfrm>
        </p:spPr>
        <p:txBody>
          <a:bodyPr>
            <a:normAutofit fontScale="92500" lnSpcReduction="1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A.Yes,The pain goes in 1minute</a:t>
            </a: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B. It depends if your feeling up to it</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 No, It depends on if the injury is too severe </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5429288" cy="864703"/>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Welcome to the quiz</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0" y="1142984"/>
            <a:ext cx="4857752" cy="3000396"/>
          </a:xfrm>
        </p:spPr>
        <p:txBody>
          <a:bodyPr>
            <a:normAutofit fontScale="92500" lnSpcReduction="20000"/>
          </a:bodyPr>
          <a:lstStyle/>
          <a:p>
            <a:pPr lvl="1"/>
            <a:r>
              <a:rPr lang="en-GB" sz="1600" dirty="0" smtClean="0">
                <a:effectLst/>
              </a:rPr>
              <a:t>These 10  Question Contain Different Information to test your knowledge about Fitness and Health ”</a:t>
            </a:r>
          </a:p>
          <a:p>
            <a:pPr lvl="1"/>
            <a:r>
              <a:rPr lang="en-GB" sz="1600" dirty="0" smtClean="0">
                <a:effectLst/>
              </a:rPr>
              <a:t>It also Provides Extended Tips and Information “</a:t>
            </a:r>
          </a:p>
          <a:p>
            <a:pPr marL="365760" lvl="1" indent="0">
              <a:buNone/>
            </a:pPr>
            <a:r>
              <a:rPr lang="en-GB" sz="1600" dirty="0" smtClean="0">
                <a:effectLst/>
              </a:rPr>
              <a:t>Instructions: This is like any ordinary quiz, there are 10 questions to answer, you just have to click on which answer you think is right ,if you get it wrong you always have a chance of redeeming yourself by trying again; so everyone wins at the end.</a:t>
            </a:r>
          </a:p>
          <a:p>
            <a:pPr marL="365760" lvl="1" indent="0">
              <a:buNone/>
            </a:pPr>
            <a:r>
              <a:rPr lang="en-GB" sz="1600" dirty="0" smtClean="0">
                <a:effectLst/>
              </a:rPr>
              <a:t>These Symbols will help you get back and forth on the quiz</a:t>
            </a:r>
          </a:p>
          <a:p>
            <a:pPr marL="365760" lvl="1" indent="0">
              <a:buNone/>
            </a:pPr>
            <a:endParaRPr lang="en-GB" dirty="0" smtClean="0"/>
          </a:p>
        </p:txBody>
      </p:sp>
      <p:sp>
        <p:nvSpPr>
          <p:cNvPr id="4" name="Action Button: Forward or Next 3">
            <a:hlinkClick r:id="" action="ppaction://noaction" highlightClick="1"/>
          </p:cNvPr>
          <p:cNvSpPr/>
          <p:nvPr/>
        </p:nvSpPr>
        <p:spPr>
          <a:xfrm>
            <a:off x="214282" y="5643578"/>
            <a:ext cx="2016224" cy="100811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cxnSp>
        <p:nvCxnSpPr>
          <p:cNvPr id="6" name="Straight Arrow Connector 5"/>
          <p:cNvCxnSpPr/>
          <p:nvPr/>
        </p:nvCxnSpPr>
        <p:spPr>
          <a:xfrm>
            <a:off x="1214414" y="5286388"/>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0" y="4286256"/>
            <a:ext cx="2664296" cy="1200329"/>
          </a:xfrm>
          <a:prstGeom prst="rect">
            <a:avLst/>
          </a:prstGeom>
          <a:noFill/>
        </p:spPr>
        <p:txBody>
          <a:bodyPr wrap="square" rtlCol="0">
            <a:spAutoFit/>
          </a:bodyPr>
          <a:lstStyle/>
          <a:p>
            <a:r>
              <a:rPr lang="en-GB" dirty="0" smtClean="0"/>
              <a:t>This is to help you return to a question or go onto an new question</a:t>
            </a:r>
            <a:endParaRPr lang="en-GB" dirty="0"/>
          </a:p>
        </p:txBody>
      </p:sp>
      <p:sp>
        <p:nvSpPr>
          <p:cNvPr id="8" name="Right Arrow 7"/>
          <p:cNvSpPr/>
          <p:nvPr/>
        </p:nvSpPr>
        <p:spPr>
          <a:xfrm>
            <a:off x="4929190" y="4929198"/>
            <a:ext cx="1944216" cy="126876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TextBox 8"/>
          <p:cNvSpPr txBox="1"/>
          <p:nvPr/>
        </p:nvSpPr>
        <p:spPr>
          <a:xfrm>
            <a:off x="2714612" y="4071942"/>
            <a:ext cx="2286016" cy="1754326"/>
          </a:xfrm>
          <a:prstGeom prst="rect">
            <a:avLst/>
          </a:prstGeom>
          <a:noFill/>
        </p:spPr>
        <p:txBody>
          <a:bodyPr wrap="square" rtlCol="0">
            <a:spAutoFit/>
          </a:bodyPr>
          <a:lstStyle/>
          <a:p>
            <a:r>
              <a:rPr lang="en-GB" dirty="0" smtClean="0"/>
              <a:t>This will  help you to get onto the extra information  from the question you have just answered(optional)</a:t>
            </a:r>
            <a:endParaRPr lang="en-GB" dirty="0"/>
          </a:p>
        </p:txBody>
      </p:sp>
      <p:cxnSp>
        <p:nvCxnSpPr>
          <p:cNvPr id="11" name="Straight Arrow Connector 10"/>
          <p:cNvCxnSpPr/>
          <p:nvPr/>
        </p:nvCxnSpPr>
        <p:spPr>
          <a:xfrm>
            <a:off x="4714876" y="4786322"/>
            <a:ext cx="432618" cy="35947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8" name="Picture 4" descr="C:\Users\Temi\AppData\Local\Microsoft\Windows\Temporary Internet Files\Content.IE5\1X6QTIV0\MM900236240[1].gif"/>
          <p:cNvPicPr>
            <a:picLocks noChangeAspect="1" noChangeArrowheads="1" noCrop="1"/>
          </p:cNvPicPr>
          <p:nvPr/>
        </p:nvPicPr>
        <p:blipFill>
          <a:blip r:embed="rId2" cstate="print"/>
          <a:srcRect/>
          <a:stretch>
            <a:fillRect/>
          </a:stretch>
        </p:blipFill>
        <p:spPr bwMode="auto">
          <a:xfrm rot="20629547">
            <a:off x="5228227" y="-129008"/>
            <a:ext cx="1983594" cy="2428890"/>
          </a:xfrm>
          <a:prstGeom prst="rect">
            <a:avLst/>
          </a:prstGeom>
          <a:noFill/>
        </p:spPr>
      </p:pic>
      <p:pic>
        <p:nvPicPr>
          <p:cNvPr id="1029" name="Picture 5" descr="C:\Users\Temi\AppData\Local\Microsoft\Windows\Temporary Internet Files\Content.IE5\1X6QTIV0\MM900236240[1].gif"/>
          <p:cNvPicPr>
            <a:picLocks noChangeAspect="1" noChangeArrowheads="1" noCrop="1"/>
          </p:cNvPicPr>
          <p:nvPr/>
        </p:nvPicPr>
        <p:blipFill>
          <a:blip r:embed="rId2" cstate="print"/>
          <a:srcRect/>
          <a:stretch>
            <a:fillRect/>
          </a:stretch>
        </p:blipFill>
        <p:spPr bwMode="auto">
          <a:xfrm rot="20480967">
            <a:off x="4872786" y="865082"/>
            <a:ext cx="1349439" cy="1652374"/>
          </a:xfrm>
          <a:prstGeom prst="rect">
            <a:avLst/>
          </a:prstGeom>
          <a:noFill/>
        </p:spPr>
      </p:pic>
    </p:spTree>
    <p:extLst>
      <p:ext uri="{BB962C8B-B14F-4D97-AF65-F5344CB8AC3E}">
        <p14:creationId xmlns:p14="http://schemas.microsoft.com/office/powerpoint/2010/main" val="42905658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11701">
            <a:off x="302169" y="803213"/>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2357422" y="5000636"/>
            <a:ext cx="4820301" cy="1436159"/>
          </a:xfrm>
        </p:spPr>
        <p:txBody>
          <a:bodyPr/>
          <a:lstStyle/>
          <a:p>
            <a:r>
              <a:rPr lang="en-GB" b="1" dirty="0">
                <a:ln w="11430"/>
                <a:solidFill>
                  <a:srgbClr val="FF0000"/>
                </a:solidFill>
                <a:effectLst>
                  <a:outerShdw blurRad="80000" dist="40000" dir="5040000" algn="tl">
                    <a:srgbClr val="000000">
                      <a:alpha val="30000"/>
                    </a:srgbClr>
                  </a:outerShdw>
                </a:effectLst>
              </a:rPr>
              <a:t>Try Again</a:t>
            </a:r>
            <a:endParaRPr lang="en-GB" dirty="0"/>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Action Button: Forward or Next 5">
            <a:hlinkClick r:id="rId3" action="ppaction://hlinksldjump" highlightClick="1"/>
          </p:cNvPr>
          <p:cNvSpPr/>
          <p:nvPr/>
        </p:nvSpPr>
        <p:spPr>
          <a:xfrm>
            <a:off x="2571736" y="5286388"/>
            <a:ext cx="1728192" cy="117488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30722" name="Picture 2" descr="C:\Users\FatFace\AppData\Local\Microsoft\Windows\Temporary Internet Files\Content.IE5\HO0O1K7K\MC900440412[1].wmf"/>
          <p:cNvPicPr>
            <a:picLocks noChangeAspect="1" noChangeArrowheads="1"/>
          </p:cNvPicPr>
          <p:nvPr/>
        </p:nvPicPr>
        <p:blipFill>
          <a:blip r:embed="rId4" cstate="print"/>
          <a:srcRect/>
          <a:stretch>
            <a:fillRect/>
          </a:stretch>
        </p:blipFill>
        <p:spPr bwMode="auto">
          <a:xfrm rot="1059722">
            <a:off x="5133810" y="769506"/>
            <a:ext cx="2751823" cy="2232248"/>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2" name="Title 1"/>
          <p:cNvSpPr>
            <a:spLocks noGrp="1"/>
          </p:cNvSpPr>
          <p:nvPr>
            <p:ph type="title"/>
          </p:nvPr>
        </p:nvSpPr>
        <p:spPr>
          <a:xfrm>
            <a:off x="1214414" y="1571612"/>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2" descr="C:\Users\FatFace\AppData\Local\Microsoft\Windows\Temporary Internet Files\Content.IE5\QKC08L3E\MC900440432[1].wmf"/>
          <p:cNvPicPr>
            <a:picLocks noChangeAspect="1" noChangeArrowheads="1"/>
          </p:cNvPicPr>
          <p:nvPr/>
        </p:nvPicPr>
        <p:blipFill>
          <a:blip r:embed="rId3" cstate="print"/>
          <a:srcRect/>
          <a:stretch>
            <a:fillRect/>
          </a:stretch>
        </p:blipFill>
        <p:spPr bwMode="auto">
          <a:xfrm rot="1201790">
            <a:off x="5857005" y="214536"/>
            <a:ext cx="3208135" cy="3024336"/>
          </a:xfrm>
          <a:prstGeom prst="rect">
            <a:avLst/>
          </a:prstGeom>
          <a:noFill/>
        </p:spPr>
      </p:pic>
      <p:sp>
        <p:nvSpPr>
          <p:cNvPr id="6" name="Right Arrow 5">
            <a:hlinkClick r:id="rId4" action="ppaction://hlinksldjump"/>
          </p:cNvPr>
          <p:cNvSpPr/>
          <p:nvPr/>
        </p:nvSpPr>
        <p:spPr>
          <a:xfrm>
            <a:off x="3375391" y="3038891"/>
            <a:ext cx="3098256" cy="20882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4" action="ppaction://hlinksldjump"/>
              </a:rPr>
              <a:t>Elderly Can Still do fun exercise</a:t>
            </a:r>
            <a:endParaRPr lang="en-GB"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Action Button: Forward or Next 6">
            <a:hlinkClick r:id="" action="ppaction://hlinkshowjump?jump=nextslide" highlightClick="1"/>
          </p:cNvPr>
          <p:cNvSpPr/>
          <p:nvPr/>
        </p:nvSpPr>
        <p:spPr>
          <a:xfrm>
            <a:off x="7215206" y="5589240"/>
            <a:ext cx="1749282" cy="105273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Elderly Exercise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142976" y="1571612"/>
            <a:ext cx="3500462" cy="4839838"/>
          </a:xfrm>
        </p:spPr>
        <p:txBody>
          <a:bodyPr>
            <a:normAutofit fontScale="62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Older adults aged 65 or older, who are generally fit and have no health conditions that limit their mobility, should try to be active daily and should do:</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least 150 minutes (2 hours and 30 minutes) of </a:t>
            </a:r>
            <a:r>
              <a:rPr lang="en-GB"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rPr>
              <a:t>moderate-intensity aerobic activity</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such as cycling or fast walking every week</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Older adults aged 65 or older, who have a disability or health problems can still join in the fun by doing yoga, aerobics and surprisingly Tai Chi!</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2776" name="Picture 8" descr="http://images.clipartof.com/thumbnails/1044460-Cartoon-Fit-Senior-Man-Running.jpg"/>
          <p:cNvPicPr>
            <a:picLocks noChangeAspect="1" noChangeArrowheads="1"/>
          </p:cNvPicPr>
          <p:nvPr/>
        </p:nvPicPr>
        <p:blipFill>
          <a:blip r:embed="rId3" cstate="print"/>
          <a:srcRect r="10582"/>
          <a:stretch>
            <a:fillRect/>
          </a:stretch>
        </p:blipFill>
        <p:spPr bwMode="auto">
          <a:xfrm rot="768156">
            <a:off x="6223419" y="607558"/>
            <a:ext cx="1430870"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Action Button: Forward or Next 7">
            <a:hlinkClick r:id="rId4" action="ppaction://hlinksldjump" highlightClick="1"/>
          </p:cNvPr>
          <p:cNvSpPr/>
          <p:nvPr/>
        </p:nvSpPr>
        <p:spPr>
          <a:xfrm>
            <a:off x="7143768" y="5589240"/>
            <a:ext cx="1676704" cy="105273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16658">
            <a:off x="377389" y="727997"/>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57356" y="5000636"/>
            <a:ext cx="4820301" cy="1436159"/>
          </a:xfrm>
        </p:spPr>
        <p:txBody>
          <a:bodyPr>
            <a:normAutofit/>
          </a:bodyPr>
          <a:lstStyle/>
          <a:p>
            <a:r>
              <a:rPr lang="en-GB" b="1" dirty="0" smtClean="0">
                <a:ln w="11430"/>
                <a:solidFill>
                  <a:srgbClr val="FF0000"/>
                </a:solidFill>
                <a:effectLst>
                  <a:outerShdw blurRad="80000" dist="40000" dir="5040000" algn="tl">
                    <a:srgbClr val="000000">
                      <a:alpha val="30000"/>
                    </a:srgbClr>
                  </a:outerShdw>
                </a:effectLst>
              </a:rPr>
              <a:t>Try Again</a:t>
            </a:r>
            <a:r>
              <a:rPr lang="en-GB" dirty="0" smtClean="0"/>
              <a:t/>
            </a:r>
            <a:br>
              <a:rPr lang="en-GB" dirty="0" smtClean="0"/>
            </a:br>
            <a:endParaRPr lang="en-GB" dirty="0"/>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p>
        </p:txBody>
      </p:sp>
      <p:sp>
        <p:nvSpPr>
          <p:cNvPr id="8" name="Action Button: Forward or Next 7">
            <a:hlinkClick r:id="rId3" action="ppaction://hlinksldjump" highlightClick="1"/>
          </p:cNvPr>
          <p:cNvSpPr/>
          <p:nvPr/>
        </p:nvSpPr>
        <p:spPr>
          <a:xfrm>
            <a:off x="1928794" y="4572008"/>
            <a:ext cx="1728192" cy="117488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31746" name="Picture 2" descr="C:\Users\FatFace\AppData\Local\Microsoft\Windows\Temporary Internet Files\Content.IE5\LCQ5GU5R\MC900437980[1].wmf"/>
          <p:cNvPicPr>
            <a:picLocks noChangeAspect="1" noChangeArrowheads="1"/>
          </p:cNvPicPr>
          <p:nvPr/>
        </p:nvPicPr>
        <p:blipFill>
          <a:blip r:embed="rId4" cstate="print"/>
          <a:srcRect/>
          <a:stretch>
            <a:fillRect/>
          </a:stretch>
        </p:blipFill>
        <p:spPr bwMode="auto">
          <a:xfrm rot="885333">
            <a:off x="5204235" y="1009184"/>
            <a:ext cx="2359209" cy="201379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pic>
        <p:nvPicPr>
          <p:cNvPr id="35844" name="Picture 4" descr="C:\Users\FatFace\AppData\Local\Microsoft\Windows\Temporary Internet Files\Content.IE5\U21NCDB1\MC900434375[1].wmf"/>
          <p:cNvPicPr>
            <a:picLocks noChangeAspect="1" noChangeArrowheads="1"/>
          </p:cNvPicPr>
          <p:nvPr/>
        </p:nvPicPr>
        <p:blipFill>
          <a:blip r:embed="rId3" cstate="print"/>
          <a:srcRect/>
          <a:stretch>
            <a:fillRect/>
          </a:stretch>
        </p:blipFill>
        <p:spPr bwMode="auto">
          <a:xfrm rot="691548">
            <a:off x="5493167" y="224639"/>
            <a:ext cx="2482701" cy="2320404"/>
          </a:xfrm>
          <a:prstGeom prst="rect">
            <a:avLst/>
          </a:prstGeom>
          <a:noFill/>
        </p:spPr>
      </p:pic>
      <p:sp>
        <p:nvSpPr>
          <p:cNvPr id="2" name="Title 1"/>
          <p:cNvSpPr>
            <a:spLocks noGrp="1"/>
          </p:cNvSpPr>
          <p:nvPr>
            <p:ph type="title"/>
          </p:nvPr>
        </p:nvSpPr>
        <p:spPr>
          <a:xfrm>
            <a:off x="1428728" y="1357298"/>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Action Button: Forward or Next 4">
            <a:hlinkClick r:id="rId4" action="ppaction://hlinksldjump" highlightClick="1"/>
          </p:cNvPr>
          <p:cNvSpPr/>
          <p:nvPr/>
        </p:nvSpPr>
        <p:spPr>
          <a:xfrm>
            <a:off x="7286644" y="5589240"/>
            <a:ext cx="1677844" cy="105273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Right Arrow 9">
            <a:hlinkClick r:id="rId5" action="ppaction://hlinksldjump"/>
          </p:cNvPr>
          <p:cNvSpPr/>
          <p:nvPr/>
        </p:nvSpPr>
        <p:spPr>
          <a:xfrm>
            <a:off x="2897383" y="3146950"/>
            <a:ext cx="3384376" cy="18002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5" action="ppaction://hlinksldjump"/>
              </a:rPr>
              <a:t>Tips for preventing injury and Staying Motivated</a:t>
            </a:r>
            <a:endParaRPr lang="en-GB"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53104">
            <a:off x="390430" y="827582"/>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43108" y="5072074"/>
            <a:ext cx="4820301" cy="1436159"/>
          </a:xfrm>
        </p:spPr>
        <p:txBody>
          <a:bodyPr/>
          <a:lstStyle/>
          <a:p>
            <a:r>
              <a:rPr lang="en-GB" b="1" dirty="0" smtClean="0">
                <a:ln w="11430"/>
                <a:solidFill>
                  <a:srgbClr val="FF0000"/>
                </a:solidFill>
                <a:effectLst>
                  <a:outerShdw blurRad="80000" dist="40000" dir="5040000" algn="tl">
                    <a:srgbClr val="000000">
                      <a:alpha val="30000"/>
                    </a:srgbClr>
                  </a:outerShdw>
                </a:effectLst>
              </a:rPr>
              <a:t>Try Again</a:t>
            </a:r>
            <a:r>
              <a:rPr lang="en-GB" dirty="0" smtClean="0"/>
              <a:t/>
            </a:r>
            <a:br>
              <a:rPr lang="en-GB" dirty="0" smtClean="0"/>
            </a:br>
            <a:endParaRPr lang="en-GB" dirty="0"/>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p>
        </p:txBody>
      </p:sp>
      <p:sp>
        <p:nvSpPr>
          <p:cNvPr id="5" name="Action Button: Forward or Next 4">
            <a:hlinkClick r:id="rId3" action="ppaction://hlinksldjump" highlightClick="1"/>
          </p:cNvPr>
          <p:cNvSpPr/>
          <p:nvPr/>
        </p:nvSpPr>
        <p:spPr>
          <a:xfrm>
            <a:off x="2214546" y="4714884"/>
            <a:ext cx="1728192" cy="117488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38917" name="Picture 5" descr="C:\Users\FatFace\AppData\Local\Microsoft\Windows\Temporary Internet Files\Content.IE5\LCQ5GU5R\MC900432451[1].wmf"/>
          <p:cNvPicPr>
            <a:picLocks noChangeAspect="1" noChangeArrowheads="1"/>
          </p:cNvPicPr>
          <p:nvPr/>
        </p:nvPicPr>
        <p:blipFill>
          <a:blip r:embed="rId4" cstate="print"/>
          <a:srcRect/>
          <a:stretch>
            <a:fillRect/>
          </a:stretch>
        </p:blipFill>
        <p:spPr bwMode="auto">
          <a:xfrm rot="950669">
            <a:off x="4890923" y="409874"/>
            <a:ext cx="3393257" cy="280839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0"/>
            <a:ext cx="1991170"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Tips!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571604" y="1571612"/>
            <a:ext cx="3929090" cy="4839838"/>
          </a:xfrm>
        </p:spPr>
        <p:txBody>
          <a:bodyPr>
            <a:normAutofit fontScale="25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Preventing Injury</a:t>
            </a:r>
          </a:p>
          <a:p>
            <a:pPr>
              <a:buNone/>
            </a:pPr>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Wear the right shoes</a:t>
            </a:r>
          </a:p>
          <a:p>
            <a:pPr>
              <a:buNone/>
            </a:pPr>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Warm up and cool down</a:t>
            </a:r>
          </a:p>
          <a:p>
            <a:pPr>
              <a:buNone/>
            </a:pPr>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Build Up Slowly</a:t>
            </a:r>
          </a:p>
          <a:p>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Staying Motivated</a:t>
            </a:r>
          </a:p>
          <a:p>
            <a:pPr>
              <a:buNone/>
            </a:pPr>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Being injured can be very frustrating. If you’re new to running, you might be tempted to give up at the first sign of injury.</a:t>
            </a:r>
          </a:p>
          <a:p>
            <a:pPr>
              <a:buNone/>
            </a:pPr>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Andy says that having a specific goal, such as a 5k race or charity run, will help you stay motivated through injury. “If you have something to work towards, you’ll be much more likely to get back into running once you’ve recovered.”</a:t>
            </a:r>
          </a:p>
          <a:p>
            <a:pPr>
              <a:buNone/>
            </a:pPr>
            <a:r>
              <a:rPr lang="en-GB" sz="5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Running with a partner is also a great way to stay motivated. If they carry on running while you’re injured, you’ll want to get back out there once you’re better as you won’t want to let them down.</a:t>
            </a:r>
          </a:p>
          <a:p>
            <a:pPr>
              <a:buNone/>
            </a:pP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6866" name="Picture 2" descr="http://www.nhs.uk/Livewell/c25k/PublishingImages/Runner-injury_011-377.jpg"/>
          <p:cNvPicPr>
            <a:picLocks noChangeAspect="1" noChangeArrowheads="1"/>
          </p:cNvPicPr>
          <p:nvPr/>
        </p:nvPicPr>
        <p:blipFill>
          <a:blip r:embed="rId2" cstate="print"/>
          <a:srcRect/>
          <a:stretch>
            <a:fillRect/>
          </a:stretch>
        </p:blipFill>
        <p:spPr bwMode="auto">
          <a:xfrm rot="459396">
            <a:off x="5500694" y="1214422"/>
            <a:ext cx="282364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ction Button: Forward or Next 4">
            <a:hlinkClick r:id="rId3" action="ppaction://hlinksldjump" highlightClick="1"/>
          </p:cNvPr>
          <p:cNvSpPr/>
          <p:nvPr/>
        </p:nvSpPr>
        <p:spPr>
          <a:xfrm>
            <a:off x="7500958" y="5643578"/>
            <a:ext cx="1372712" cy="100811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000108"/>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7.What is the difference of the calorie intake of a women to a man</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786050" y="2803956"/>
            <a:ext cx="2500330" cy="405404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A.7700</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B.500</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C.100</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pic>
        <p:nvPicPr>
          <p:cNvPr id="39938" name="Picture 2" descr="C:\Users\FatFace\AppData\Local\Microsoft\Windows\Temporary Internet Files\Content.IE5\U21NCDB1\MC900434381[1].wmf"/>
          <p:cNvPicPr>
            <a:picLocks noChangeAspect="1" noChangeArrowheads="1"/>
          </p:cNvPicPr>
          <p:nvPr/>
        </p:nvPicPr>
        <p:blipFill>
          <a:blip r:embed="rId3" cstate="print"/>
          <a:srcRect/>
          <a:stretch>
            <a:fillRect/>
          </a:stretch>
        </p:blipFill>
        <p:spPr bwMode="auto">
          <a:xfrm rot="1084647">
            <a:off x="5921965" y="584664"/>
            <a:ext cx="2845377" cy="2880320"/>
          </a:xfrm>
          <a:prstGeom prst="rect">
            <a:avLst/>
          </a:prstGeom>
          <a:noFill/>
        </p:spPr>
      </p:pic>
      <p:sp>
        <p:nvSpPr>
          <p:cNvPr id="2" name="Title 1"/>
          <p:cNvSpPr>
            <a:spLocks noGrp="1"/>
          </p:cNvSpPr>
          <p:nvPr>
            <p:ph type="title"/>
          </p:nvPr>
        </p:nvSpPr>
        <p:spPr>
          <a:xfrm>
            <a:off x="1357290" y="1357298"/>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Action Button: Forward or Next 4">
            <a:hlinkClick r:id="rId4" action="ppaction://hlinksldjump" highlightClick="1"/>
          </p:cNvPr>
          <p:cNvSpPr/>
          <p:nvPr/>
        </p:nvSpPr>
        <p:spPr>
          <a:xfrm>
            <a:off x="7143768" y="5429264"/>
            <a:ext cx="1820720" cy="121271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2830003" y="2990928"/>
            <a:ext cx="3075283" cy="22322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5" action="ppaction://hlinksldjump"/>
              </a:rPr>
              <a:t>Men and Women Calories</a:t>
            </a:r>
            <a:endParaRPr lang="en-GB"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55693">
            <a:off x="375861" y="909619"/>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43042" y="5143512"/>
            <a:ext cx="4820301" cy="1436159"/>
          </a:xfrm>
        </p:spPr>
        <p:txBody>
          <a:bodyPr/>
          <a:lstStyle/>
          <a:p>
            <a:r>
              <a:rPr lang="en-GB" b="1" dirty="0" smtClean="0">
                <a:ln w="11430"/>
                <a:solidFill>
                  <a:srgbClr val="FF0000"/>
                </a:solidFill>
                <a:effectLst>
                  <a:outerShdw blurRad="80000" dist="40000" dir="5040000" algn="tl">
                    <a:srgbClr val="000000">
                      <a:alpha val="30000"/>
                    </a:srgbClr>
                  </a:outerShdw>
                </a:effectLst>
              </a:rPr>
              <a:t>Try Again</a:t>
            </a:r>
            <a:r>
              <a:rPr lang="en-GB" dirty="0" smtClean="0"/>
              <a:t/>
            </a:r>
            <a:br>
              <a:rPr lang="en-GB" dirty="0" smtClean="0"/>
            </a:br>
            <a:endParaRPr lang="en-GB" dirty="0"/>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Action Button: Forward or Next 4">
            <a:hlinkClick r:id="rId3" action="ppaction://hlinksldjump" highlightClick="1"/>
          </p:cNvPr>
          <p:cNvSpPr/>
          <p:nvPr/>
        </p:nvSpPr>
        <p:spPr>
          <a:xfrm>
            <a:off x="1857356" y="4643446"/>
            <a:ext cx="1728192" cy="117488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40964" name="Picture 4" descr="C:\Users\FatFace\AppData\Local\Microsoft\Windows\Temporary Internet Files\Content.IE5\HO0O1K7K\MC900434419[1].wmf"/>
          <p:cNvPicPr>
            <a:picLocks noChangeAspect="1" noChangeArrowheads="1"/>
          </p:cNvPicPr>
          <p:nvPr/>
        </p:nvPicPr>
        <p:blipFill>
          <a:blip r:embed="rId4" cstate="print"/>
          <a:srcRect/>
          <a:stretch>
            <a:fillRect/>
          </a:stretch>
        </p:blipFill>
        <p:spPr bwMode="auto">
          <a:xfrm rot="1012818">
            <a:off x="5012274" y="452152"/>
            <a:ext cx="3493988" cy="2558977"/>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692" y="207305"/>
            <a:ext cx="4120206" cy="1156953"/>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1.What Does BMI stand For?</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a:xfrm>
            <a:off x="857224" y="1357298"/>
            <a:ext cx="5343100" cy="388822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Body </a:t>
            </a:r>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mass </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index</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B. Body move index</a:t>
            </a: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 Based movement index</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535146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Men &amp; Women Calories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000100" y="1643050"/>
            <a:ext cx="2578608" cy="4839838"/>
          </a:xfrm>
        </p:spPr>
        <p:txBody>
          <a:bodyPr>
            <a:normAutofit fontScale="77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average man needs around 2,500 calories a day. For an average woman, that figure is around 2,000 calories a day. These values can vary depending on age and levels of physical activity, among other factors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Action Button: Forward or Next 4">
            <a:hlinkClick r:id="" action="ppaction://hlinkshowjump?jump=nextslide" highlightClick="1"/>
          </p:cNvPr>
          <p:cNvSpPr/>
          <p:nvPr/>
        </p:nvSpPr>
        <p:spPr>
          <a:xfrm>
            <a:off x="7020272" y="5805264"/>
            <a:ext cx="1728192" cy="86409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4338" name="AutoShape 2" descr="data:image/jpeg;base64,/9j/4AAQSkZJRgABAQAAAQABAAD/2wCEAAkGBhQSERQUEBMVFRUUFxQUFBUVFRUVFRQVFRQVFBYWFBQXHSYfFxokGRUUHy8gIycpLCwsFSAxNTAqNSYrLCkBCQoKDgwOGg8PGjElHyQqKiwtLC4pLiwsLTQqLCksLCwqKSkvKSkpLCksLCwsKSkpLCksLCksLCopKikpKSksLP/AABEIAQMAwwMBIgACEQEDEQH/xAAcAAEAAQUBAQAAAAAAAAAAAAAABwEEBQYIAwL/xABPEAABAwIDBAcDBwcJBQkAAAABAAIDBBEFEiEGMUFRBxMiYXGBkTKhwSNCUnKSscIIFFNigqLRJDNDY3STsuHwJXOks9IVNURkg6PD0/H/xAAZAQEBAQEBAQAAAAAAAAAAAAAAAQMEAgX/xAAlEQEAAgMAAQIGAwAAAAAAAAAAAQIDERIxIVEEEyIjcYEyM0H/2gAMAwEAAhEDEQA/AJv3L6RfIKD6RFHfSd0iOpP5PS265wBfIdRC1wNrDi8gE66AWOtwpM6WI23+apawXe4NHNxDR6lfFNXxyaxyMfbfkc11vQrliad0ri6Vz5DoSXOLnG4F3AuvrdetLVuie2SFxjkbqySPsE9xt9x0PuXjt7+W6qRaz0e7Vfn9G2V9hI0mOUDdnaAcwHAOaWutwuRwWzLRmIiICIiAiIgIiICIiAiLGY/tJT0cfWVMgY3c0alzzyY0auPgixEzOoZNFGD+nqlDrCnqC36XyYPjlzrcNmNt6WvB/N5LuAu6N4yyNHMtO8d4uO9SJiWlsN6xuYZ9UJVbqgCrIsiqiAqEKqIKXXO/SMwvxaoYAS50sQAGpN4Y2iw46Fq6IIWjbX7HNlM72Bokl6uSOQjVk8LQ1mu+3Zb9pyzyTqu2mONzpomJbC0VLmbNW5HOs6K7bvaNR22t9pp52bu0I1vbDo6Y6EzNr6cxi932swHhd+bsnVt9OO46KS6umlfE3K9sUvYL3BokbvGdozDdbMAdOCuJYTkLWkZiDlc5gIvrlL2ggHcL2t5blwfNt7u3iPZqvQbA9n52DZzC6PLIx7Xxl7Q4OsWneQ5h3cO5SqsXs9EWxWdlLvnFrcoJsL6X53WUX0KTusS4b+lpERF7eBERAREQEREBERBRxsFy9tptQ+uq5JnEllyyFp3NiB7IA5n2j3nwt0ltDJlpKgjhDMfSNxUS9E2z8LadtRIGulkLhHm1ysaS3sA/OLmvN99rd6xzW5h2/CekzP8AqMZMOmDc7onht7XMbgNwN927XeqYfir4ZGSwuLJIzma4cP4i2hHELpR7gAbkAcb7rd91F3SZsrCIzWUoaHMI61rdGkOOUSBvMG17b734Lmpl3OpddrzpL2yePCtpIagCxe3tt+hI05Xt8nA+VlmFGnQHU5sOkaT7FRIB4Ojid95cpLXdD5No1IiIq8iIiAresHYd9Un0C9yVF3S70kMgidS0rw6d9hKWm/UsGrmkj57t1t4BJNtLyY3GlidTttrXXFwvnNrx9D969Z4DYSxC7HgPLRvbm1uPXcrHEMSZDDJPIHZImlziGm4G6wvxJsvk2x2rbl9Ot6zXpsuGx2YO/X/XlZXaxuz+Nw1UDZaZ4ewgC43tIGrXt3tcORWSX1axzWIfNtO5mRERenkREQEREBERAREQWuKU/WQysHz2PZ9ppHxUXbCUUxw+ldDKAAzKY3NDmZhUvLnEWzE5SQLEWIG9S0VFmyeIthrK7DzoYppZYBzikIkLR9XOD+0eS58++dw6fh5jcw2yVhLSGkNdY2JbmGYbtL81qu0lBMKCr66QyukiY1rLNs2Q6HJYDRznAAG/s7zfTZIazMbBpvxuR2fH/RWl9Lu0QiphTtPykxBIG9sbTck8rmw9Vx13vnTsmPdl+g+mbHBVsYczWztbm3hzmwxh5aeWa9u6yktR10ExWwwn6c8p9Axn4VIq+lWNQ+dlndpERF6Zi1zbvbBuG0hnczO4ubHGzNlzOdc6usbANDju4d62NQp+UNiHbpIRuAllI7yWsafQP9Sg1PaLper6sFvWCCM6FkALSRyMhJf6EDuWlIiqp+6J9ujWs/NnsDXU8EIzF1+uDfknOtbs2+T5+0e61z0tTEYVP1JblMkTXkW1Z1gBAI/XAB81F/RLiwhxWnAGUStfA/UnMXtJae7ttZoph6SI8+GVoLT2WNdrpcRyNcXN7rA69ymhAWzu09RQy9bSyFp0zNOrJAOEjNzh7xwIU/dHXSIzE2ODmiOeOxfGHXDmnQPYTra+hHA233BXN72W8OB5hZfY/aI0NZDUA9lrgJB9KJ3ZkHpqO9oVR1Yi+YpA4Ag3BFwRuIO4hfSgL5fIBa/EgeZVS5YueuBeOIbuHM81nkvFIe6Vm0sqixzcRJ+iPHN8FfRyhwuNVa5K28Jak18vtFbCubmLSbEHjp719zykC7defh3K9Rracy9kXxDKHC43L7XqJ2ihXOvSbWvhx2R9OS2QOp3NI1JcYYwBbiDe1uNyp5xnH4KZuaolay97A6udbg1o1d5KGop4qvG2Vcl2NdLEWh1uyI2tDL2+cSwC/DN5qTG3qs6naRjiGns9rjyuoV6WGPbiTxJv6qEgcgWXse+5PquiDQQsOfKL3JFybXB32Og59ygjbeVtdUyyHi60bhvDWgNb5EC9u9cuHBNJ3LpvnifSEj9Bb74UO6aYfvA/FSGoq6Da0Q089NK9gcJs8d3AZ2vYxpyg6mzmbv1lKq64ctvIiIiC526dazPimX9HBE31L5PxhdErl7pUqusxerPJ7WfYijZ94KDVCiFFVXmHVJhfFO1wzRSseG/O+TIfe3LSy6Z2r+VoKu1sr6WYsIN7t6rMCdNNSea5dZGTewJsCTbkN5XQ+zNcZ8Ca8uv/ACOaIjTQwxviOo1N8gOqiOf2Ovodx3HkV5TC2hVW7lV3a04jd3jkqOgOhTar85oeoe68tLZmu8wm/VHyALP2BzWw7XbfUuHN+XfeQi7IWWdI7vt80frOsPFcx4Xi81M/rKaV8T7FuZji0kG1wbbxoPRW9RUOe4vkc57nG7nOJc5x5lx1JRUs7P8ASpLX4nG2dxhhcHiGKN7mt63TJ1zxYy3Ac2x7N3DsqThEXHQX8Fy3RUskkjWQtc+RxGRrAS8ka9kDW458F0r0e4TXRsdJiT2F72RMbGwC7RGZCXSuHZdI7Prl07IWGTD3O9tKZOIZyLD3cdPM/BZFkYAsF9ovVMcU8PNrzbys6yiL9xHmN3gVZPw547/C33LMovNsNbTta5Jr6MXhkliQeP3j/XuWSJUQ7b7U1JqJqe/UsY4ghhIc9p1aXP36tINhYa63W+7JbRCehbM7V0bS2Xic0Y1Pm2zv2l7x14rpL26naNuk+ozYi8XuI2RsHdducj973qy2Jw7rq2JpF2tJlcOYjGYDzdlHmsZimIGeaSZwsZHufbfa50F+4WHkty6LKYh1RMGl5a1jGtFgXEuMhAJsP6Nu/mvby9+lTELspowHNJDpHNdo4AWYwEXP65so9WydImIdbXy8o8sQ/ZF3fvuctacdEDeuhtn6jrKWneTcuhicTzJY0lc8gKeNhpc2H0x5Rhv2SW/BEZ5ERAXJu2subEax3Opn90rm/BdZLlDbuHJiVa3/AMxMftPLvigxFPSOkzBovlZJIfqxsL3e4LxUi9DezYqn1rnbm0r4R9apDm/4WO9VHQHPfx8VVVa4jcSOBty5KX+jDER/2NXg74RUcfmPpnvGn1xJ6qIY5MpBFrgg6i405hbFs1tN1FPXxH/xUIa230w8tItw+Tll+yEGBClut6IBUYZSzUgDaoQRve29mz5m59T82TWwduOgPAiJQ0nQbzoPE6D3rr6ipRHEyMbmMaweDWhvwRHIVTA5pcHtLXtJbI1wILXA2NwdxvoRzW67H9D9XWZXzA00J1zPb8o8f1cR183WHK6nkbK0oqDU/m8XXuteXIC+40vc7ja2u/QLKhQYLZfYmlw9mWmjs4iz5HdqV/1n8v1RYdyzyIgIiICoSqr5QRt0t4GbR1LR/Vy//G4+9vm1ajs9tK6miqoxe08Ra39WT2Q7u7LnfZCm/FMObPC+KQXa9pae6+4jvBsR4Ln/ABjC300z4pR2mG3c4fNcO4ix80FmCpP6N3mGhkmsCBK977ki0ccbASLA3IBdYKMvzZzWtLhYSDOz9ZuZzLjuu13ot6bX9TgIA9qeR8Y8DK8v/cYB5orSKicyPc93tPc57vFxLj7yrvZ/BnVdQyBvzj2yPmMGrnem7vIWOdGDwUqdEOENbDLPpmc7qx+q1oDj6kj7IQRhURZHuad7XOafFpI+Cm3o5ffDoO4SD0leok2sp8lbUt/rXnycc/4lLHRp/wB3Q+Mv/OeiNoREQCuVukVpGK1t/wBO8+RsR7l1SuYuluHLjFX3uid6wRH77oNh6GMaFLDikrv6KCOW3Ms66w8yQPNRg5xJud51Pid6yFBjBip6mIb6kQsP1Y5DKf8AC0eaxt1VVXq/KHdgkiw3ixvbX3ryC9XQluUn5wuN2ovbyQfQNtQbHgeR4FdY7MYuKqkp5x/SxMee5xb2h5OuPJcmkKfegfEQ/DnRcYJnj9mQCQH1Lx5IiSVQhVRQUBVURAREQUKqiICxGMbLU1U5rqiIPLNxu4G2+xykZm9x0WXVCghXpMlBrixoAbFHFGAAAAMuewA3DtrBVeLGSCCHc2ASebpJC8n7OUeRXrtNV9bWVD+DpX28Guyt9wCxQ+JRX2pH6H8UsZ4Cd4ErfKzH/ez0UcK9wfFnU0nWR78kjPtsLQfIkO/ZQeu0mIdfVzyjc6R2X6rTlb+60KZ9iaTq6Cmad/Vhx8X3f+JQfhdAZpooh/SPazwDiAT5C58l0VHGGgBosAAAOQGgCI+kREBc49N8GXFnn6cULv3Sz8K6OUB9P9Pavgd9OnDfEtlk/wCsIIsl4eIX2q4hSPjsJGOYTZwD2lpLSSAQDwuD6L1pjZ3LfYngbGx9bKqfmjuWvK4v6b17NZublF+rcdQAcwc4DU+AXyGNAAeyx4lwdYm+/OD8ErDrd4BPVvNjuvmfbxG5AMDtNN+gtqCeVwpO6B68x1k0LtBNFmHe6F3D9mR3oo3wp4Lo7C2YHMBuuxxsQP2R71sfRdO5mJ0ZYCbyysIH0XRkE+ABv5IjpCrrA2NzgQbbtePJeTcR+RzktzZc1r8bbrLGQRB1PNcey9zh3Gw/ivVuGR/m+fL2urzXud+W91Bk6CqzsaSRmIuQOHkvXr23tmF+Vxf0WLoqZrKcyNFnmN2tz/rgrCMQ9Vq12exOazj2uGu5BsxdbevlszSLhwI5gi3qsJO4vZTteTZxs7mbEAXXtiVBla0RsJYHXext7nd/BBlGTtPsuB8CCrSkxHM+QEtAaQG679+vfuCt6EwF/YaWvsRYgg2O+2q8cOw9hklBb7Dhl1Omrv4BBmnygbyB4kBeGJVYihkk4MY9/wBlpPwVjFhwkllMrSQCMp1Atru9ysttKg/mNVHD7bISTwswWLrE8ct0EJdW4nXfvIuL38F8h9iwWHaEl9Be4zW18gvOOJha27b5mh2YHW5F7g7l8DEmOLHt7QHWM36kjM0G/fcG/eirhsJO4b/DVULdL8DoDwNuRWY2b2cdUkPcQ1jzZ0mg7hFEDvduvy++SKTBIIYTEGAxntPEnbB01cc2gNhvFtyxvmrSdNaYrWjbUOivDesresI0hYXftP7DfcXnyUxrX9kMBgp4zJT5stQI5bE3ygsu0C+tu0TqTvWwLZiIiIC1XavBWOmiqSLvja+JtwDlzua/MDwPYI8HHz2pWeKUPWxloNjvHK459yzy1m1JiGmO0VvEyhvpO2cjmpTUuLmyU7RksBlkDpY2ua7wzEi2435qJqZ4v2rbja+ovbS9uC6C2ykLMNqGzwuLWRvI+bfOcpBdYjTMHAj6HeFzus/ht8aaZ/5bXpk0LbxtB0JDnHS99G3XhVVTXG4IAEZYAfa4ge6y8Vaka+fxXSwZSilyZHAi7WvFjvucxH3qVOgqicZKmaNjH5cjGF2jozJmc8A+DWblEK6C6AaHJh0kltZZ3m/6rGsYPeHoje6LDi2N7HkXeSdOFwAlHSSBro5C0sylrSN+v+SySKDGUdFI1ro3lpZlIBG/X/8ASvOKCoY3I3JYbn8QPD/JZdEGPq6R7nRHQ5Ddx3X3bh5L1rDLp1WU8w7jyt71dogxkNJI+Rr5crcl7BvG/MqpopGyl8ZGV5GcH329/qskiDwq8+X5O2a49rdbisa7CXPbN1xF5Y3R2bwBbb+CzKoUHHcdQ9rcokaABlvd27d7G6/krmixXq3te0izQ4Fp0LjY2dYCwN9VZ41TdXUzx/QmmZ9mRzfgrJR6Sp0bV0c9a3JoGtfK5jgQWOAyZmEaEdscfuC2jpQ2ubSUwjGsk+YAA2tG32yTwBJDfM8lCmA49LRzCaAgOALSCLtc07w4XFxcA+LQvTEcWmr6lrp3Z3vMcQsLAAkNDWt4aknxJKxtj6vFp8Na5OaTWHWeC0/V08LL3yxxtueNmAK9XyxtgAOGnovpbsBERAREQan0qN/2RWf7q/o9pXLi6o6Tm3wmt/3D/dquVyqqrIy4ho3uIA8ToF7Y7SCKsqIxoI55mAcgyRzR9yyexVF12I0cZ1Dp4r/Va8Pd7mleG2TbYpW/2mo/5rv4oMYF1F0VUXVYRSAjV0ZkP/qvdJ9zh6Ll0jl5LsLBaLqaeGL9HFHH9hgb8EReqhKEoFAAVURAREQUKqi+UH0qFVRByZ0iU+TFa1v9fI77Zz/iWureemmmyYxUH6bYX+sLGH3sK0ZR6FsXR5Q9dilEy1/l2PPhF8qfcwrXVJHQLhvWYoZOEEMj/wBp5bEPc5/og6NREVeRERAREQa50itvhVb/AGeX3NJXKZXWG3xH/Zlbc2/k0+//AHbre9cnqq3joXo8+Lwn9GyaT0jLB75AsBt222LV39om97yVvX5PlNetqH/QgDf7yVv/ANZUa4ziBnq6iZ2+SWV/2nkj3WCD32eo+tq6aP8ASTws8nStB9xK6+XJexMuXEaI8qmn98rW/FdZqIL6REBERAREQFQhVRBQFVVCEBQc9flB0uXEYn29unZ5lkkoPuLVGC6o242Opq0xuqIw9zA5rSS8EA2Nuy4cQtWouhige+zo3gWPszSDXTmSsZyxF+G0Y5mnSAFOn5OuFWhqqgj25GRNPdG0vd75B9lek3QxRNkcA2QgE2zTP3d9rKQtkMFipaYRQMDGBzjYX3k6kkkknxSuWLW5gtimtepZtERbMRERAREQaX0xSluD1VuPUt8nTxA+665kXTXTI2+D1Xd1B/4iJcyqqlH8nyW1dO3nT3+zNGPxlRXbtv8AE/eVJnQFJbE3j6VPIPSSE/BR7V02Wedp0ySyA92V7ggutnnZaqnedzZ4SO8iVpXXoXHVLL8rGeDXssOVnArsYKIIiICIiAiIgIiIC+SvpEFjirexfkR79FaYZ/OeR+CyFc35N3r6G6x+F/znkVx5I1mh145+1KmIttIe+x91vgr7CvY8yrbF29pp7vuP+aucK9jzKmONZpLzvDC8REXa5BERAREQan0rRZsIrByjDvsPY/8ACuXF1ntzT58NrW86ef1EbiPeFyYqqQOgx9sWb3wzfgPwWrbXx5K+sYOFTPfvPWuPpqtm6FzlxeEcXRzjw+TJt46LD9JdNkxatHOYv+2xj/xINcjdYg8iD6FdlsNwCuMX7j4H7l2XSOuxh5tafcFEeqIiAiIgIiICIiAiIg8523a4cwfuWKwv+c8iswViMOb8pbkCubLH11l0Y5+i0PfGG6NPeR/r0XrhXseZXziguzwI+I+K+sK9jzKRH3v0TP2f2vERF0ucREQEREFviNP1kUjDrnY9tvrNI+K47jblAJ37gO8aE+Hx8F2WSuP8dp+rqZ2H+jllZ5Mkc0fcg2bodf8A7Zpe/rx/w8v8F6dNNPlxic/TZC//ANprPwKy6Kpg3F6Mni9zftRSNHvIWzflA0mWugk/SU4b5xyP+Dx6Kqi1+4+B+5dhYHJmpoHc4oj6saVx8um+ibaVtZh0Wo6yACCUcbsADHftMynxvyRG6IiKAiIgIiICIiAiIgoVjKUWncPrffdZMrVMa2oio5GSTXyyTNhuOGcHtn9UZbnuWGXzX8t8UTMWiPZsWIN+Td4fFfOFex5lela/5N1+VvM6LFYJjkTpZaYO+ViDJHt/VkGhHPcL8sw5pP8AbH4SImcU/lnURFuxEREBUJVV8hAsuVukml6vFa1vOZz/AO8Ak/Guq1B3S90cVk1a6qpITMyRrMwYW52PY0M1YTdwIa03F+KCJaapdG9r43Fr2OD2OGha5pu0g8wQFL/Sy8Ylh9HXUgdIyPretsLuiaWNc/rQPZyujseGt9xChuthfE8xytdG9ps5jwWuB7w7VX+B7VVFLmZDJeOQFssD/lIZQRYh8R0NxpcWPegxxkC2HYfbuXDKgyxtD2PGWWIkgPaDcWPBw1sbHedNVI3R5sHQ4lC+Sow2WmLS0AiaoEU1wSTE15zACw4kajXlnq38n/D336t1RF9WRrwPKRpPvQZrZ7pbw6qaP5Q2F/GOoIicD3OccrvIlbhFMHNDmkOaQCCCCCDqCCN4URRfk5QB3arJi3kI42u+0bj3KUMAwSOjp46eAERxDK3Mcx3lxJPMkk+aDIIiICIiAiIgKhKqrevomzRujfmyvBa7K9zHWO+z2EOHkUGu7TdI9DRkxzVDes3FjA6RzPrhgOTwOqjLa+rbi2U0sh6mCSmhuWub1k1ZL1emaxGRjQd3z1vjuhPC/wBA/wDv5/8ArXpX9EdG+AU8TpoIQ7rHMikFpH2AD5DI1znEAADWw5LOaRNupa1ycxqFxi23NC09UayAGP2rytuCBu7z4LUOjqlmkxiWqkNmz0v5w1vERTyhsDHcjkhzeivofyfaIHtTVLh9HNE2/dcMut+oMBihldJG0hzooYLXu1scGfI1o4e2fFIp9U2X5mq8wyAX0qEICtGKqIiD5K+kRAVLKqILeqw6KTSWNj/rta7/ABBUpsMij/m4o2fVY1v3BXKwmKbQPimZE2Evz5bOuQBmc5na7JtZ2TyffggzQCqtUG2ry0uFM7QtbbMbkua4i3Z3ZmPafLmvet2meGsyRtvJF1guSbOuDlc0NuOydSbWJtvsCGyItXqNrXgWEbA8OscznZQxrg179G3y6P17u4hfZ2pka5rXRNcXSzsOVxGVsUga24cNXFrg+30Rcb9A2VFrUW00jpGMMbG3dAHnO51mzRPeADlADswa0A7yeFwV4P2wkdEXNia12WUtu5xBcyKN4a0ZBmeDIQW6fzbtd9g2xFgH7TENjIjGZwlzMLiHNdGQOpADTeU33aDsOsSNVbs2rlcBkhY7v6x+Uk9fYsPV6t+R36e0g2dLrwgqczWHKe20O+rcA2PqsPW1k/WPEbwAJIYmXjv23jM+5uLtDC11+dwgz6LSmbUVGRzndW21yDkcRm6t7xCRcWeXNAy7xu1JFvbE9o52GXqywhrgASxwDTknJjcSfazRxi1tc4tbOLBt90WrYhtJK3rg1pjcxjDHniflkcQ4kB24XIDQOOUi93C20N3IKoiICoQqogoCiq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0" name="AutoShape 4" descr="data:image/jpeg;base64,/9j/4AAQSkZJRgABAQAAAQABAAD/2wCEAAkGBhQSERQUEBMVFRUUFxQUFBUVFRUVFRQVFRQVFBYWFBQXHSYfFxokGRUUHy8gIycpLCwsFSAxNTAqNSYrLCkBCQoKDgwOGg8PGjElHyQqKiwtLC4pLiwsLTQqLCksLCwqKSkvKSkpLCksLCwsKSkpLCksLCksLCopKikpKSksLP/AABEIAQMAwwMBIgACEQEDEQH/xAAcAAEAAQUBAQAAAAAAAAAAAAAABwEEBQYIAwL/xABPEAABAwIDBAcDBwcJBQkAAAABAAIDBBEFEiEGMUFRBxMiYXGBkTKhwSNCUnKSscIIFFNigqLRJDNDY3STsuHwJXOks9IVNURkg6PD0/H/xAAZAQEBAQEBAQAAAAAAAAAAAAAAAQMEAgX/xAAlEQEAAgMAAQIGAwAAAAAAAAAAAQIDERIxIVEEEyIjcYEyM0H/2gAMAwEAAhEDEQA/AJv3L6RfIKD6RFHfSd0iOpP5PS265wBfIdRC1wNrDi8gE66AWOtwpM6WI23+apawXe4NHNxDR6lfFNXxyaxyMfbfkc11vQrliad0ri6Vz5DoSXOLnG4F3AuvrdetLVuie2SFxjkbqySPsE9xt9x0PuXjt7+W6qRaz0e7Vfn9G2V9hI0mOUDdnaAcwHAOaWutwuRwWzLRmIiICIiAiIgIiICIiAiLGY/tJT0cfWVMgY3c0alzzyY0auPgixEzOoZNFGD+nqlDrCnqC36XyYPjlzrcNmNt6WvB/N5LuAu6N4yyNHMtO8d4uO9SJiWlsN6xuYZ9UJVbqgCrIsiqiAqEKqIKXXO/SMwvxaoYAS50sQAGpN4Y2iw46Fq6IIWjbX7HNlM72Bokl6uSOQjVk8LQ1mu+3Zb9pyzyTqu2mONzpomJbC0VLmbNW5HOs6K7bvaNR22t9pp52bu0I1vbDo6Y6EzNr6cxi932swHhd+bsnVt9OO46KS6umlfE3K9sUvYL3BokbvGdozDdbMAdOCuJYTkLWkZiDlc5gIvrlL2ggHcL2t5blwfNt7u3iPZqvQbA9n52DZzC6PLIx7Xxl7Q4OsWneQ5h3cO5SqsXs9EWxWdlLvnFrcoJsL6X53WUX0KTusS4b+lpERF7eBERAREQEREBERBRxsFy9tptQ+uq5JnEllyyFp3NiB7IA5n2j3nwt0ltDJlpKgjhDMfSNxUS9E2z8LadtRIGulkLhHm1ysaS3sA/OLmvN99rd6xzW5h2/CekzP8AqMZMOmDc7onht7XMbgNwN927XeqYfir4ZGSwuLJIzma4cP4i2hHELpR7gAbkAcb7rd91F3SZsrCIzWUoaHMI61rdGkOOUSBvMG17b734Lmpl3OpddrzpL2yePCtpIagCxe3tt+hI05Xt8nA+VlmFGnQHU5sOkaT7FRIB4Ojid95cpLXdD5No1IiIq8iIiAresHYd9Un0C9yVF3S70kMgidS0rw6d9hKWm/UsGrmkj57t1t4BJNtLyY3GlidTttrXXFwvnNrx9D969Z4DYSxC7HgPLRvbm1uPXcrHEMSZDDJPIHZImlziGm4G6wvxJsvk2x2rbl9Ot6zXpsuGx2YO/X/XlZXaxuz+Nw1UDZaZ4ewgC43tIGrXt3tcORWSX1axzWIfNtO5mRERenkREQEREBERAREQWuKU/WQysHz2PZ9ppHxUXbCUUxw+ldDKAAzKY3NDmZhUvLnEWzE5SQLEWIG9S0VFmyeIthrK7DzoYppZYBzikIkLR9XOD+0eS58++dw6fh5jcw2yVhLSGkNdY2JbmGYbtL81qu0lBMKCr66QyukiY1rLNs2Q6HJYDRznAAG/s7zfTZIazMbBpvxuR2fH/RWl9Lu0QiphTtPykxBIG9sbTck8rmw9Vx13vnTsmPdl+g+mbHBVsYczWztbm3hzmwxh5aeWa9u6yktR10ExWwwn6c8p9Axn4VIq+lWNQ+dlndpERF6Zi1zbvbBuG0hnczO4ubHGzNlzOdc6usbANDju4d62NQp+UNiHbpIRuAllI7yWsafQP9Sg1PaLper6sFvWCCM6FkALSRyMhJf6EDuWlIiqp+6J9ujWs/NnsDXU8EIzF1+uDfknOtbs2+T5+0e61z0tTEYVP1JblMkTXkW1Z1gBAI/XAB81F/RLiwhxWnAGUStfA/UnMXtJae7ttZoph6SI8+GVoLT2WNdrpcRyNcXN7rA69ymhAWzu09RQy9bSyFp0zNOrJAOEjNzh7xwIU/dHXSIzE2ODmiOeOxfGHXDmnQPYTra+hHA233BXN72W8OB5hZfY/aI0NZDUA9lrgJB9KJ3ZkHpqO9oVR1Yi+YpA4Ag3BFwRuIO4hfSgL5fIBa/EgeZVS5YueuBeOIbuHM81nkvFIe6Vm0sqixzcRJ+iPHN8FfRyhwuNVa5K28Jak18vtFbCubmLSbEHjp719zykC7defh3K9Rracy9kXxDKHC43L7XqJ2ihXOvSbWvhx2R9OS2QOp3NI1JcYYwBbiDe1uNyp5xnH4KZuaolay97A6udbg1o1d5KGop4qvG2Vcl2NdLEWh1uyI2tDL2+cSwC/DN5qTG3qs6naRjiGns9rjyuoV6WGPbiTxJv6qEgcgWXse+5PquiDQQsOfKL3JFybXB32Og59ygjbeVtdUyyHi60bhvDWgNb5EC9u9cuHBNJ3LpvnifSEj9Bb74UO6aYfvA/FSGoq6Da0Q089NK9gcJs8d3AZ2vYxpyg6mzmbv1lKq64ctvIiIiC526dazPimX9HBE31L5PxhdErl7pUqusxerPJ7WfYijZ94KDVCiFFVXmHVJhfFO1wzRSseG/O+TIfe3LSy6Z2r+VoKu1sr6WYsIN7t6rMCdNNSea5dZGTewJsCTbkN5XQ+zNcZ8Ca8uv/ACOaIjTQwxviOo1N8gOqiOf2Ovodx3HkV5TC2hVW7lV3a04jd3jkqOgOhTar85oeoe68tLZmu8wm/VHyALP2BzWw7XbfUuHN+XfeQi7IWWdI7vt80frOsPFcx4Xi81M/rKaV8T7FuZji0kG1wbbxoPRW9RUOe4vkc57nG7nOJc5x5lx1JRUs7P8ASpLX4nG2dxhhcHiGKN7mt63TJ1zxYy3Ac2x7N3DsqThEXHQX8Fy3RUskkjWQtc+RxGRrAS8ka9kDW458F0r0e4TXRsdJiT2F72RMbGwC7RGZCXSuHZdI7Prl07IWGTD3O9tKZOIZyLD3cdPM/BZFkYAsF9ovVMcU8PNrzbys6yiL9xHmN3gVZPw547/C33LMovNsNbTta5Jr6MXhkliQeP3j/XuWSJUQ7b7U1JqJqe/UsY4ghhIc9p1aXP36tINhYa63W+7JbRCehbM7V0bS2Xic0Y1Pm2zv2l7x14rpL26naNuk+ozYi8XuI2RsHdducj973qy2Jw7rq2JpF2tJlcOYjGYDzdlHmsZimIGeaSZwsZHufbfa50F+4WHkty6LKYh1RMGl5a1jGtFgXEuMhAJsP6Nu/mvby9+lTELspowHNJDpHNdo4AWYwEXP65so9WydImIdbXy8o8sQ/ZF3fvuctacdEDeuhtn6jrKWneTcuhicTzJY0lc8gKeNhpc2H0x5Rhv2SW/BEZ5ERAXJu2subEax3Opn90rm/BdZLlDbuHJiVa3/AMxMftPLvigxFPSOkzBovlZJIfqxsL3e4LxUi9DezYqn1rnbm0r4R9apDm/4WO9VHQHPfx8VVVa4jcSOBty5KX+jDER/2NXg74RUcfmPpnvGn1xJ6qIY5MpBFrgg6i405hbFs1tN1FPXxH/xUIa230w8tItw+Tll+yEGBClut6IBUYZSzUgDaoQRve29mz5m59T82TWwduOgPAiJQ0nQbzoPE6D3rr6ipRHEyMbmMaweDWhvwRHIVTA5pcHtLXtJbI1wILXA2NwdxvoRzW67H9D9XWZXzA00J1zPb8o8f1cR183WHK6nkbK0oqDU/m8XXuteXIC+40vc7ja2u/QLKhQYLZfYmlw9mWmjs4iz5HdqV/1n8v1RYdyzyIgIiICoSqr5QRt0t4GbR1LR/Vy//G4+9vm1ajs9tK6miqoxe08Ra39WT2Q7u7LnfZCm/FMObPC+KQXa9pae6+4jvBsR4Ln/ABjC300z4pR2mG3c4fNcO4ix80FmCpP6N3mGhkmsCBK977ki0ccbASLA3IBdYKMvzZzWtLhYSDOz9ZuZzLjuu13ot6bX9TgIA9qeR8Y8DK8v/cYB5orSKicyPc93tPc57vFxLj7yrvZ/BnVdQyBvzj2yPmMGrnem7vIWOdGDwUqdEOENbDLPpmc7qx+q1oDj6kj7IQRhURZHuad7XOafFpI+Cm3o5ffDoO4SD0leok2sp8lbUt/rXnycc/4lLHRp/wB3Q+Mv/OeiNoREQCuVukVpGK1t/wBO8+RsR7l1SuYuluHLjFX3uid6wRH77oNh6GMaFLDikrv6KCOW3Ms66w8yQPNRg5xJud51Pid6yFBjBip6mIb6kQsP1Y5DKf8AC0eaxt1VVXq/KHdgkiw3ixvbX3ryC9XQluUn5wuN2ovbyQfQNtQbHgeR4FdY7MYuKqkp5x/SxMee5xb2h5OuPJcmkKfegfEQ/DnRcYJnj9mQCQH1Lx5IiSVQhVRQUBVURAREQUKqiICxGMbLU1U5rqiIPLNxu4G2+xykZm9x0WXVCghXpMlBrixoAbFHFGAAAAMuewA3DtrBVeLGSCCHc2ASebpJC8n7OUeRXrtNV9bWVD+DpX28Guyt9wCxQ+JRX2pH6H8UsZ4Cd4ErfKzH/ez0UcK9wfFnU0nWR78kjPtsLQfIkO/ZQeu0mIdfVzyjc6R2X6rTlb+60KZ9iaTq6Cmad/Vhx8X3f+JQfhdAZpooh/SPazwDiAT5C58l0VHGGgBosAAAOQGgCI+kREBc49N8GXFnn6cULv3Sz8K6OUB9P9Pavgd9OnDfEtlk/wCsIIsl4eIX2q4hSPjsJGOYTZwD2lpLSSAQDwuD6L1pjZ3LfYngbGx9bKqfmjuWvK4v6b17NZublF+rcdQAcwc4DU+AXyGNAAeyx4lwdYm+/OD8ErDrd4BPVvNjuvmfbxG5AMDtNN+gtqCeVwpO6B68x1k0LtBNFmHe6F3D9mR3oo3wp4Lo7C2YHMBuuxxsQP2R71sfRdO5mJ0ZYCbyysIH0XRkE+ABv5IjpCrrA2NzgQbbtePJeTcR+RzktzZc1r8bbrLGQRB1PNcey9zh3Gw/ivVuGR/m+fL2urzXud+W91Bk6CqzsaSRmIuQOHkvXr23tmF+Vxf0WLoqZrKcyNFnmN2tz/rgrCMQ9Vq12exOazj2uGu5BsxdbevlszSLhwI5gi3qsJO4vZTteTZxs7mbEAXXtiVBla0RsJYHXext7nd/BBlGTtPsuB8CCrSkxHM+QEtAaQG679+vfuCt6EwF/YaWvsRYgg2O+2q8cOw9hklBb7Dhl1Omrv4BBmnygbyB4kBeGJVYihkk4MY9/wBlpPwVjFhwkllMrSQCMp1Atru9ysttKg/mNVHD7bISTwswWLrE8ct0EJdW4nXfvIuL38F8h9iwWHaEl9Be4zW18gvOOJha27b5mh2YHW5F7g7l8DEmOLHt7QHWM36kjM0G/fcG/eirhsJO4b/DVULdL8DoDwNuRWY2b2cdUkPcQ1jzZ0mg7hFEDvduvy++SKTBIIYTEGAxntPEnbB01cc2gNhvFtyxvmrSdNaYrWjbUOivDesresI0hYXftP7DfcXnyUxrX9kMBgp4zJT5stQI5bE3ygsu0C+tu0TqTvWwLZiIiIC1XavBWOmiqSLvja+JtwDlzua/MDwPYI8HHz2pWeKUPWxloNjvHK459yzy1m1JiGmO0VvEyhvpO2cjmpTUuLmyU7RksBlkDpY2ua7wzEi2435qJqZ4v2rbja+ovbS9uC6C2ykLMNqGzwuLWRvI+bfOcpBdYjTMHAj6HeFzus/ht8aaZ/5bXpk0LbxtB0JDnHS99G3XhVVTXG4IAEZYAfa4ge6y8Vaka+fxXSwZSilyZHAi7WvFjvucxH3qVOgqicZKmaNjH5cjGF2jozJmc8A+DWblEK6C6AaHJh0kltZZ3m/6rGsYPeHoje6LDi2N7HkXeSdOFwAlHSSBro5C0sylrSN+v+SySKDGUdFI1ro3lpZlIBG/X/8ASvOKCoY3I3JYbn8QPD/JZdEGPq6R7nRHQ5Ddx3X3bh5L1rDLp1WU8w7jyt71dogxkNJI+Rr5crcl7BvG/MqpopGyl8ZGV5GcH329/qskiDwq8+X5O2a49rdbisa7CXPbN1xF5Y3R2bwBbb+CzKoUHHcdQ9rcokaABlvd27d7G6/krmixXq3te0izQ4Fp0LjY2dYCwN9VZ41TdXUzx/QmmZ9mRzfgrJR6Sp0bV0c9a3JoGtfK5jgQWOAyZmEaEdscfuC2jpQ2ubSUwjGsk+YAA2tG32yTwBJDfM8lCmA49LRzCaAgOALSCLtc07w4XFxcA+LQvTEcWmr6lrp3Z3vMcQsLAAkNDWt4aknxJKxtj6vFp8Na5OaTWHWeC0/V08LL3yxxtueNmAK9XyxtgAOGnovpbsBERAREQan0qN/2RWf7q/o9pXLi6o6Tm3wmt/3D/dquVyqqrIy4ho3uIA8ToF7Y7SCKsqIxoI55mAcgyRzR9yyexVF12I0cZ1Dp4r/Va8Pd7mleG2TbYpW/2mo/5rv4oMYF1F0VUXVYRSAjV0ZkP/qvdJ9zh6Ll0jl5LsLBaLqaeGL9HFHH9hgb8EReqhKEoFAAVURAREQUKqi+UH0qFVRByZ0iU+TFa1v9fI77Zz/iWureemmmyYxUH6bYX+sLGH3sK0ZR6FsXR5Q9dilEy1/l2PPhF8qfcwrXVJHQLhvWYoZOEEMj/wBp5bEPc5/og6NREVeRERAREQa50itvhVb/AGeX3NJXKZXWG3xH/Zlbc2/k0+//AHbre9cnqq3joXo8+Lwn9GyaT0jLB75AsBt222LV39om97yVvX5PlNetqH/QgDf7yVv/ANZUa4ziBnq6iZ2+SWV/2nkj3WCD32eo+tq6aP8ASTws8nStB9xK6+XJexMuXEaI8qmn98rW/FdZqIL6REBERAREQFQhVRBQFVVCEBQc9flB0uXEYn29unZ5lkkoPuLVGC6o242Opq0xuqIw9zA5rSS8EA2Nuy4cQtWouhige+zo3gWPszSDXTmSsZyxF+G0Y5mnSAFOn5OuFWhqqgj25GRNPdG0vd75B9lek3QxRNkcA2QgE2zTP3d9rKQtkMFipaYRQMDGBzjYX3k6kkkknxSuWLW5gtimtepZtERbMRERAREQaX0xSluD1VuPUt8nTxA+665kXTXTI2+D1Xd1B/4iJcyqqlH8nyW1dO3nT3+zNGPxlRXbtv8AE/eVJnQFJbE3j6VPIPSSE/BR7V02Wedp0ySyA92V7ggutnnZaqnedzZ4SO8iVpXXoXHVLL8rGeDXssOVnArsYKIIiICIiAiIgIiIC+SvpEFjirexfkR79FaYZ/OeR+CyFc35N3r6G6x+F/znkVx5I1mh145+1KmIttIe+x91vgr7CvY8yrbF29pp7vuP+aucK9jzKmONZpLzvDC8REXa5BERAREQan0rRZsIrByjDvsPY/8ACuXF1ntzT58NrW86ef1EbiPeFyYqqQOgx9sWb3wzfgPwWrbXx5K+sYOFTPfvPWuPpqtm6FzlxeEcXRzjw+TJt46LD9JdNkxatHOYv+2xj/xINcjdYg8iD6FdlsNwCuMX7j4H7l2XSOuxh5tafcFEeqIiAiIgIiICIiAiIg8523a4cwfuWKwv+c8iswViMOb8pbkCubLH11l0Y5+i0PfGG6NPeR/r0XrhXseZXziguzwI+I+K+sK9jzKRH3v0TP2f2vERF0ucREQEREFviNP1kUjDrnY9tvrNI+K47jblAJ37gO8aE+Hx8F2WSuP8dp+rqZ2H+jllZ5Mkc0fcg2bodf8A7Zpe/rx/w8v8F6dNNPlxic/TZC//ANprPwKy6Kpg3F6Mni9zftRSNHvIWzflA0mWugk/SU4b5xyP+Dx6Kqi1+4+B+5dhYHJmpoHc4oj6saVx8um+ibaVtZh0Wo6yACCUcbsADHftMynxvyRG6IiKAiIgIiICIiAiIgoVjKUWncPrffdZMrVMa2oio5GSTXyyTNhuOGcHtn9UZbnuWGXzX8t8UTMWiPZsWIN+Td4fFfOFex5lela/5N1+VvM6LFYJjkTpZaYO+ViDJHt/VkGhHPcL8sw5pP8AbH4SImcU/lnURFuxEREBUJVV8hAsuVukml6vFa1vOZz/AO8Ak/Guq1B3S90cVk1a6qpITMyRrMwYW52PY0M1YTdwIa03F+KCJaapdG9r43Fr2OD2OGha5pu0g8wQFL/Sy8Ylh9HXUgdIyPretsLuiaWNc/rQPZyujseGt9xChuthfE8xytdG9ps5jwWuB7w7VX+B7VVFLmZDJeOQFssD/lIZQRYh8R0NxpcWPegxxkC2HYfbuXDKgyxtD2PGWWIkgPaDcWPBw1sbHedNVI3R5sHQ4lC+Sow2WmLS0AiaoEU1wSTE15zACw4kajXlnq38n/D336t1RF9WRrwPKRpPvQZrZ7pbw6qaP5Q2F/GOoIicD3OccrvIlbhFMHNDmkOaQCCCCCDqCCN4URRfk5QB3arJi3kI42u+0bj3KUMAwSOjp46eAERxDK3Mcx3lxJPMkk+aDIIiICIiAiIgKhKqrevomzRujfmyvBa7K9zHWO+z2EOHkUGu7TdI9DRkxzVDes3FjA6RzPrhgOTwOqjLa+rbi2U0sh6mCSmhuWub1k1ZL1emaxGRjQd3z1vjuhPC/wBA/wDv5/8ArXpX9EdG+AU8TpoIQ7rHMikFpH2AD5DI1znEAADWw5LOaRNupa1ycxqFxi23NC09UayAGP2rytuCBu7z4LUOjqlmkxiWqkNmz0v5w1vERTyhsDHcjkhzeivofyfaIHtTVLh9HNE2/dcMut+oMBihldJG0hzooYLXu1scGfI1o4e2fFIp9U2X5mq8wyAX0qEICtGKqIiD5K+kRAVLKqILeqw6KTSWNj/rta7/ABBUpsMij/m4o2fVY1v3BXKwmKbQPimZE2Evz5bOuQBmc5na7JtZ2TyffggzQCqtUG2ry0uFM7QtbbMbkua4i3Z3ZmPafLmvet2meGsyRtvJF1guSbOuDlc0NuOydSbWJtvsCGyItXqNrXgWEbA8OscznZQxrg179G3y6P17u4hfZ2pka5rXRNcXSzsOVxGVsUga24cNXFrg+30Rcb9A2VFrUW00jpGMMbG3dAHnO51mzRPeADlADswa0A7yeFwV4P2wkdEXNia12WUtu5xBcyKN4a0ZBmeDIQW6fzbtd9g2xFgH7TENjIjGZwlzMLiHNdGQOpADTeU33aDsOsSNVbs2rlcBkhY7v6x+Uk9fYsPV6t+R36e0g2dLrwgqczWHKe20O+rcA2PqsPW1k/WPEbwAJIYmXjv23jM+5uLtDC11+dwgz6LSmbUVGRzndW21yDkcRm6t7xCRcWeXNAy7xu1JFvbE9o52GXqywhrgASxwDTknJjcSfazRxi1tc4tbOLBt90WrYhtJK3rg1pjcxjDHniflkcQ4kB24XIDQOOUi93C20N3IKoiICoQqogoCiq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2" name="AutoShape 6" descr="data:image/jpeg;base64,/9j/4AAQSkZJRgABAQAAAQABAAD/2wCEAAkGBhQSERQUEBMVFRUUFxQUFBUVFRUVFRQVFRQVFBYWFBQXHSYfFxokGRUUHy8gIycpLCwsFSAxNTAqNSYrLCkBCQoKDgwOGg8PGjElHyQqKiwtLC4pLiwsLTQqLCksLCwqKSkvKSkpLCksLCwsKSkpLCksLCksLCopKikpKSksLP/AABEIAQMAwwMBIgACEQEDEQH/xAAcAAEAAQUBAQAAAAAAAAAAAAAABwEEBQYIAwL/xABPEAABAwIDBAcDBwcJBQkAAAABAAIDBBEFEiEGMUFRBxMiYXGBkTKhwSNCUnKSscIIFFNigqLRJDNDY3STsuHwJXOks9IVNURkg6PD0/H/xAAZAQEBAQEBAQAAAAAAAAAAAAAAAQMEAgX/xAAlEQEAAgMAAQIGAwAAAAAAAAAAAQIDERIxIVEEEyIjcYEyM0H/2gAMAwEAAhEDEQA/AJv3L6RfIKD6RFHfSd0iOpP5PS265wBfIdRC1wNrDi8gE66AWOtwpM6WI23+apawXe4NHNxDR6lfFNXxyaxyMfbfkc11vQrliad0ri6Vz5DoSXOLnG4F3AuvrdetLVuie2SFxjkbqySPsE9xt9x0PuXjt7+W6qRaz0e7Vfn9G2V9hI0mOUDdnaAcwHAOaWutwuRwWzLRmIiICIiAiIgIiICIiAiLGY/tJT0cfWVMgY3c0alzzyY0auPgixEzOoZNFGD+nqlDrCnqC36XyYPjlzrcNmNt6WvB/N5LuAu6N4yyNHMtO8d4uO9SJiWlsN6xuYZ9UJVbqgCrIsiqiAqEKqIKXXO/SMwvxaoYAS50sQAGpN4Y2iw46Fq6IIWjbX7HNlM72Bokl6uSOQjVk8LQ1mu+3Zb9pyzyTqu2mONzpomJbC0VLmbNW5HOs6K7bvaNR22t9pp52bu0I1vbDo6Y6EzNr6cxi932swHhd+bsnVt9OO46KS6umlfE3K9sUvYL3BokbvGdozDdbMAdOCuJYTkLWkZiDlc5gIvrlL2ggHcL2t5blwfNt7u3iPZqvQbA9n52DZzC6PLIx7Xxl7Q4OsWneQ5h3cO5SqsXs9EWxWdlLvnFrcoJsL6X53WUX0KTusS4b+lpERF7eBERAREQEREBERBRxsFy9tptQ+uq5JnEllyyFp3NiB7IA5n2j3nwt0ltDJlpKgjhDMfSNxUS9E2z8LadtRIGulkLhHm1ysaS3sA/OLmvN99rd6xzW5h2/CekzP8AqMZMOmDc7onht7XMbgNwN927XeqYfir4ZGSwuLJIzma4cP4i2hHELpR7gAbkAcb7rd91F3SZsrCIzWUoaHMI61rdGkOOUSBvMG17b734Lmpl3OpddrzpL2yePCtpIagCxe3tt+hI05Xt8nA+VlmFGnQHU5sOkaT7FRIB4Ojid95cpLXdD5No1IiIq8iIiAresHYd9Un0C9yVF3S70kMgidS0rw6d9hKWm/UsGrmkj57t1t4BJNtLyY3GlidTttrXXFwvnNrx9D969Z4DYSxC7HgPLRvbm1uPXcrHEMSZDDJPIHZImlziGm4G6wvxJsvk2x2rbl9Ot6zXpsuGx2YO/X/XlZXaxuz+Nw1UDZaZ4ewgC43tIGrXt3tcORWSX1axzWIfNtO5mRERenkREQEREBERAREQWuKU/WQysHz2PZ9ppHxUXbCUUxw+ldDKAAzKY3NDmZhUvLnEWzE5SQLEWIG9S0VFmyeIthrK7DzoYppZYBzikIkLR9XOD+0eS58++dw6fh5jcw2yVhLSGkNdY2JbmGYbtL81qu0lBMKCr66QyukiY1rLNs2Q6HJYDRznAAG/s7zfTZIazMbBpvxuR2fH/RWl9Lu0QiphTtPykxBIG9sbTck8rmw9Vx13vnTsmPdl+g+mbHBVsYczWztbm3hzmwxh5aeWa9u6yktR10ExWwwn6c8p9Axn4VIq+lWNQ+dlndpERF6Zi1zbvbBuG0hnczO4ubHGzNlzOdc6usbANDju4d62NQp+UNiHbpIRuAllI7yWsafQP9Sg1PaLper6sFvWCCM6FkALSRyMhJf6EDuWlIiqp+6J9ujWs/NnsDXU8EIzF1+uDfknOtbs2+T5+0e61z0tTEYVP1JblMkTXkW1Z1gBAI/XAB81F/RLiwhxWnAGUStfA/UnMXtJae7ttZoph6SI8+GVoLT2WNdrpcRyNcXN7rA69ymhAWzu09RQy9bSyFp0zNOrJAOEjNzh7xwIU/dHXSIzE2ODmiOeOxfGHXDmnQPYTra+hHA233BXN72W8OB5hZfY/aI0NZDUA9lrgJB9KJ3ZkHpqO9oVR1Yi+YpA4Ag3BFwRuIO4hfSgL5fIBa/EgeZVS5YueuBeOIbuHM81nkvFIe6Vm0sqixzcRJ+iPHN8FfRyhwuNVa5K28Jak18vtFbCubmLSbEHjp719zykC7defh3K9Rracy9kXxDKHC43L7XqJ2ihXOvSbWvhx2R9OS2QOp3NI1JcYYwBbiDe1uNyp5xnH4KZuaolay97A6udbg1o1d5KGop4qvG2Vcl2NdLEWh1uyI2tDL2+cSwC/DN5qTG3qs6naRjiGns9rjyuoV6WGPbiTxJv6qEgcgWXse+5PquiDQQsOfKL3JFybXB32Og59ygjbeVtdUyyHi60bhvDWgNb5EC9u9cuHBNJ3LpvnifSEj9Bb74UO6aYfvA/FSGoq6Da0Q089NK9gcJs8d3AZ2vYxpyg6mzmbv1lKq64ctvIiIiC526dazPimX9HBE31L5PxhdErl7pUqusxerPJ7WfYijZ94KDVCiFFVXmHVJhfFO1wzRSseG/O+TIfe3LSy6Z2r+VoKu1sr6WYsIN7t6rMCdNNSea5dZGTewJsCTbkN5XQ+zNcZ8Ca8uv/ACOaIjTQwxviOo1N8gOqiOf2Ovodx3HkV5TC2hVW7lV3a04jd3jkqOgOhTar85oeoe68tLZmu8wm/VHyALP2BzWw7XbfUuHN+XfeQi7IWWdI7vt80frOsPFcx4Xi81M/rKaV8T7FuZji0kG1wbbxoPRW9RUOe4vkc57nG7nOJc5x5lx1JRUs7P8ASpLX4nG2dxhhcHiGKN7mt63TJ1zxYy3Ac2x7N3DsqThEXHQX8Fy3RUskkjWQtc+RxGRrAS8ka9kDW458F0r0e4TXRsdJiT2F72RMbGwC7RGZCXSuHZdI7Prl07IWGTD3O9tKZOIZyLD3cdPM/BZFkYAsF9ovVMcU8PNrzbys6yiL9xHmN3gVZPw547/C33LMovNsNbTta5Jr6MXhkliQeP3j/XuWSJUQ7b7U1JqJqe/UsY4ghhIc9p1aXP36tINhYa63W+7JbRCehbM7V0bS2Xic0Y1Pm2zv2l7x14rpL26naNuk+ozYi8XuI2RsHdducj973qy2Jw7rq2JpF2tJlcOYjGYDzdlHmsZimIGeaSZwsZHufbfa50F+4WHkty6LKYh1RMGl5a1jGtFgXEuMhAJsP6Nu/mvby9+lTELspowHNJDpHNdo4AWYwEXP65so9WydImIdbXy8o8sQ/ZF3fvuctacdEDeuhtn6jrKWneTcuhicTzJY0lc8gKeNhpc2H0x5Rhv2SW/BEZ5ERAXJu2subEax3Opn90rm/BdZLlDbuHJiVa3/AMxMftPLvigxFPSOkzBovlZJIfqxsL3e4LxUi9DezYqn1rnbm0r4R9apDm/4WO9VHQHPfx8VVVa4jcSOBty5KX+jDER/2NXg74RUcfmPpnvGn1xJ6qIY5MpBFrgg6i405hbFs1tN1FPXxH/xUIa230w8tItw+Tll+yEGBClut6IBUYZSzUgDaoQRve29mz5m59T82TWwduOgPAiJQ0nQbzoPE6D3rr6ipRHEyMbmMaweDWhvwRHIVTA5pcHtLXtJbI1wILXA2NwdxvoRzW67H9D9XWZXzA00J1zPb8o8f1cR183WHK6nkbK0oqDU/m8XXuteXIC+40vc7ja2u/QLKhQYLZfYmlw9mWmjs4iz5HdqV/1n8v1RYdyzyIgIiICoSqr5QRt0t4GbR1LR/Vy//G4+9vm1ajs9tK6miqoxe08Ra39WT2Q7u7LnfZCm/FMObPC+KQXa9pae6+4jvBsR4Ln/ABjC300z4pR2mG3c4fNcO4ix80FmCpP6N3mGhkmsCBK977ki0ccbASLA3IBdYKMvzZzWtLhYSDOz9ZuZzLjuu13ot6bX9TgIA9qeR8Y8DK8v/cYB5orSKicyPc93tPc57vFxLj7yrvZ/BnVdQyBvzj2yPmMGrnem7vIWOdGDwUqdEOENbDLPpmc7qx+q1oDj6kj7IQRhURZHuad7XOafFpI+Cm3o5ffDoO4SD0leok2sp8lbUt/rXnycc/4lLHRp/wB3Q+Mv/OeiNoREQCuVukVpGK1t/wBO8+RsR7l1SuYuluHLjFX3uid6wRH77oNh6GMaFLDikrv6KCOW3Ms66w8yQPNRg5xJud51Pid6yFBjBip6mIb6kQsP1Y5DKf8AC0eaxt1VVXq/KHdgkiw3ixvbX3ryC9XQluUn5wuN2ovbyQfQNtQbHgeR4FdY7MYuKqkp5x/SxMee5xb2h5OuPJcmkKfegfEQ/DnRcYJnj9mQCQH1Lx5IiSVQhVRQUBVURAREQUKqiICxGMbLU1U5rqiIPLNxu4G2+xykZm9x0WXVCghXpMlBrixoAbFHFGAAAAMuewA3DtrBVeLGSCCHc2ASebpJC8n7OUeRXrtNV9bWVD+DpX28Guyt9wCxQ+JRX2pH6H8UsZ4Cd4ErfKzH/ez0UcK9wfFnU0nWR78kjPtsLQfIkO/ZQeu0mIdfVzyjc6R2X6rTlb+60KZ9iaTq6Cmad/Vhx8X3f+JQfhdAZpooh/SPazwDiAT5C58l0VHGGgBosAAAOQGgCI+kREBc49N8GXFnn6cULv3Sz8K6OUB9P9Pavgd9OnDfEtlk/wCsIIsl4eIX2q4hSPjsJGOYTZwD2lpLSSAQDwuD6L1pjZ3LfYngbGx9bKqfmjuWvK4v6b17NZublF+rcdQAcwc4DU+AXyGNAAeyx4lwdYm+/OD8ErDrd4BPVvNjuvmfbxG5AMDtNN+gtqCeVwpO6B68x1k0LtBNFmHe6F3D9mR3oo3wp4Lo7C2YHMBuuxxsQP2R71sfRdO5mJ0ZYCbyysIH0XRkE+ABv5IjpCrrA2NzgQbbtePJeTcR+RzktzZc1r8bbrLGQRB1PNcey9zh3Gw/ivVuGR/m+fL2urzXud+W91Bk6CqzsaSRmIuQOHkvXr23tmF+Vxf0WLoqZrKcyNFnmN2tz/rgrCMQ9Vq12exOazj2uGu5BsxdbevlszSLhwI5gi3qsJO4vZTteTZxs7mbEAXXtiVBla0RsJYHXext7nd/BBlGTtPsuB8CCrSkxHM+QEtAaQG679+vfuCt6EwF/YaWvsRYgg2O+2q8cOw9hklBb7Dhl1Omrv4BBmnygbyB4kBeGJVYihkk4MY9/wBlpPwVjFhwkllMrSQCMp1Atru9ysttKg/mNVHD7bISTwswWLrE8ct0EJdW4nXfvIuL38F8h9iwWHaEl9Be4zW18gvOOJha27b5mh2YHW5F7g7l8DEmOLHt7QHWM36kjM0G/fcG/eirhsJO4b/DVULdL8DoDwNuRWY2b2cdUkPcQ1jzZ0mg7hFEDvduvy++SKTBIIYTEGAxntPEnbB01cc2gNhvFtyxvmrSdNaYrWjbUOivDesresI0hYXftP7DfcXnyUxrX9kMBgp4zJT5stQI5bE3ygsu0C+tu0TqTvWwLZiIiIC1XavBWOmiqSLvja+JtwDlzua/MDwPYI8HHz2pWeKUPWxloNjvHK459yzy1m1JiGmO0VvEyhvpO2cjmpTUuLmyU7RksBlkDpY2ua7wzEi2435qJqZ4v2rbja+ovbS9uC6C2ykLMNqGzwuLWRvI+bfOcpBdYjTMHAj6HeFzus/ht8aaZ/5bXpk0LbxtB0JDnHS99G3XhVVTXG4IAEZYAfa4ge6y8Vaka+fxXSwZSilyZHAi7WvFjvucxH3qVOgqicZKmaNjH5cjGF2jozJmc8A+DWblEK6C6AaHJh0kltZZ3m/6rGsYPeHoje6LDi2N7HkXeSdOFwAlHSSBro5C0sylrSN+v+SySKDGUdFI1ro3lpZlIBG/X/8ASvOKCoY3I3JYbn8QPD/JZdEGPq6R7nRHQ5Ddx3X3bh5L1rDLp1WU8w7jyt71dogxkNJI+Rr5crcl7BvG/MqpopGyl8ZGV5GcH329/qskiDwq8+X5O2a49rdbisa7CXPbN1xF5Y3R2bwBbb+CzKoUHHcdQ9rcokaABlvd27d7G6/krmixXq3te0izQ4Fp0LjY2dYCwN9VZ41TdXUzx/QmmZ9mRzfgrJR6Sp0bV0c9a3JoGtfK5jgQWOAyZmEaEdscfuC2jpQ2ubSUwjGsk+YAA2tG32yTwBJDfM8lCmA49LRzCaAgOALSCLtc07w4XFxcA+LQvTEcWmr6lrp3Z3vMcQsLAAkNDWt4aknxJKxtj6vFp8Na5OaTWHWeC0/V08LL3yxxtueNmAK9XyxtgAOGnovpbsBERAREQan0qN/2RWf7q/o9pXLi6o6Tm3wmt/3D/dquVyqqrIy4ho3uIA8ToF7Y7SCKsqIxoI55mAcgyRzR9yyexVF12I0cZ1Dp4r/Va8Pd7mleG2TbYpW/2mo/5rv4oMYF1F0VUXVYRSAjV0ZkP/qvdJ9zh6Ll0jl5LsLBaLqaeGL9HFHH9hgb8EReqhKEoFAAVURAREQUKqi+UH0qFVRByZ0iU+TFa1v9fI77Zz/iWureemmmyYxUH6bYX+sLGH3sK0ZR6FsXR5Q9dilEy1/l2PPhF8qfcwrXVJHQLhvWYoZOEEMj/wBp5bEPc5/og6NREVeRERAREQa50itvhVb/AGeX3NJXKZXWG3xH/Zlbc2/k0+//AHbre9cnqq3joXo8+Lwn9GyaT0jLB75AsBt222LV39om97yVvX5PlNetqH/QgDf7yVv/ANZUa4ziBnq6iZ2+SWV/2nkj3WCD32eo+tq6aP8ASTws8nStB9xK6+XJexMuXEaI8qmn98rW/FdZqIL6REBERAREQFQhVRBQFVVCEBQc9flB0uXEYn29unZ5lkkoPuLVGC6o242Opq0xuqIw9zA5rSS8EA2Nuy4cQtWouhige+zo3gWPszSDXTmSsZyxF+G0Y5mnSAFOn5OuFWhqqgj25GRNPdG0vd75B9lek3QxRNkcA2QgE2zTP3d9rKQtkMFipaYRQMDGBzjYX3k6kkkknxSuWLW5gtimtepZtERbMRERAREQaX0xSluD1VuPUt8nTxA+665kXTXTI2+D1Xd1B/4iJcyqqlH8nyW1dO3nT3+zNGPxlRXbtv8AE/eVJnQFJbE3j6VPIPSSE/BR7V02Wedp0ySyA92V7ggutnnZaqnedzZ4SO8iVpXXoXHVLL8rGeDXssOVnArsYKIIiICIiAiIgIiIC+SvpEFjirexfkR79FaYZ/OeR+CyFc35N3r6G6x+F/znkVx5I1mh145+1KmIttIe+x91vgr7CvY8yrbF29pp7vuP+aucK9jzKmONZpLzvDC8REXa5BERAREQan0rRZsIrByjDvsPY/8ACuXF1ntzT58NrW86ef1EbiPeFyYqqQOgx9sWb3wzfgPwWrbXx5K+sYOFTPfvPWuPpqtm6FzlxeEcXRzjw+TJt46LD9JdNkxatHOYv+2xj/xINcjdYg8iD6FdlsNwCuMX7j4H7l2XSOuxh5tafcFEeqIiAiIgIiICIiAiIg8523a4cwfuWKwv+c8iswViMOb8pbkCubLH11l0Y5+i0PfGG6NPeR/r0XrhXseZXziguzwI+I+K+sK9jzKRH3v0TP2f2vERF0ucREQEREFviNP1kUjDrnY9tvrNI+K47jblAJ37gO8aE+Hx8F2WSuP8dp+rqZ2H+jllZ5Mkc0fcg2bodf8A7Zpe/rx/w8v8F6dNNPlxic/TZC//ANprPwKy6Kpg3F6Mni9zftRSNHvIWzflA0mWugk/SU4b5xyP+Dx6Kqi1+4+B+5dhYHJmpoHc4oj6saVx8um+ibaVtZh0Wo6yACCUcbsADHftMynxvyRG6IiKAiIgIiICIiAiIgoVjKUWncPrffdZMrVMa2oio5GSTXyyTNhuOGcHtn9UZbnuWGXzX8t8UTMWiPZsWIN+Td4fFfOFex5lela/5N1+VvM6LFYJjkTpZaYO+ViDJHt/VkGhHPcL8sw5pP8AbH4SImcU/lnURFuxEREBUJVV8hAsuVukml6vFa1vOZz/AO8Ak/Guq1B3S90cVk1a6qpITMyRrMwYW52PY0M1YTdwIa03F+KCJaapdG9r43Fr2OD2OGha5pu0g8wQFL/Sy8Ylh9HXUgdIyPretsLuiaWNc/rQPZyujseGt9xChuthfE8xytdG9ps5jwWuB7w7VX+B7VVFLmZDJeOQFssD/lIZQRYh8R0NxpcWPegxxkC2HYfbuXDKgyxtD2PGWWIkgPaDcWPBw1sbHedNVI3R5sHQ4lC+Sow2WmLS0AiaoEU1wSTE15zACw4kajXlnq38n/D336t1RF9WRrwPKRpPvQZrZ7pbw6qaP5Q2F/GOoIicD3OccrvIlbhFMHNDmkOaQCCCCCDqCCN4URRfk5QB3arJi3kI42u+0bj3KUMAwSOjp46eAERxDK3Mcx3lxJPMkk+aDIIiICIiAiIgKhKqrevomzRujfmyvBa7K9zHWO+z2EOHkUGu7TdI9DRkxzVDes3FjA6RzPrhgOTwOqjLa+rbi2U0sh6mCSmhuWub1k1ZL1emaxGRjQd3z1vjuhPC/wBA/wDv5/8ArXpX9EdG+AU8TpoIQ7rHMikFpH2AD5DI1znEAADWw5LOaRNupa1ycxqFxi23NC09UayAGP2rytuCBu7z4LUOjqlmkxiWqkNmz0v5w1vERTyhsDHcjkhzeivofyfaIHtTVLh9HNE2/dcMut+oMBihldJG0hzooYLXu1scGfI1o4e2fFIp9U2X5mq8wyAX0qEICtGKqIiD5K+kRAVLKqILeqw6KTSWNj/rta7/ABBUpsMij/m4o2fVY1v3BXKwmKbQPimZE2Evz5bOuQBmc5na7JtZ2TyffggzQCqtUG2ry0uFM7QtbbMbkua4i3Z3ZmPafLmvet2meGsyRtvJF1guSbOuDlc0NuOydSbWJtvsCGyItXqNrXgWEbA8OscznZQxrg179G3y6P17u4hfZ2pka5rXRNcXSzsOVxGVsUga24cNXFrg+30Rcb9A2VFrUW00jpGMMbG3dAHnO51mzRPeADlADswa0A7yeFwV4P2wkdEXNia12WUtu5xBcyKN4a0ZBmeDIQW6fzbtd9g2xFgH7TENjIjGZwlzMLiHNdGQOpADTeU33aDsOsSNVbs2rlcBkhY7v6x+Uk9fYsPV6t+R36e0g2dLrwgqczWHKe20O+rcA2PqsPW1k/WPEbwAJIYmXjv23jM+5uLtDC11+dwgz6LSmbUVGRzndW21yDkcRm6t7xCRcWeXNAy7xu1JFvbE9o52GXqywhrgASxwDTknJjcSfazRxi1tc4tbOLBt90WrYhtJK3rg1pjcxjDHniflkcQ4kB24XIDQOOUi93C20N3IKoiICoQqogoCiq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4" name="AutoShape 8" descr="data:image/jpeg;base64,/9j/4AAQSkZJRgABAQAAAQABAAD/2wCEAAkGBhQSERQUEBMVFRUUFxQUFBUVFRUVFRQVFRQVFBYWFBQXHSYfFxokGRUUHy8gIycpLCwsFSAxNTAqNSYrLCkBCQoKDgwOGg8PGjElHyQqKiwtLC4pLiwsLTQqLCksLCwqKSkvKSkpLCksLCwsKSkpLCksLCksLCopKikpKSksLP/AABEIAQMAwwMBIgACEQEDEQH/xAAcAAEAAQUBAQAAAAAAAAAAAAAABwEEBQYIAwL/xABPEAABAwIDBAcDBwcJBQkAAAABAAIDBBEFEiEGMUFRBxMiYXGBkTKhwSNCUnKSscIIFFNigqLRJDNDY3STsuHwJXOks9IVNURkg6PD0/H/xAAZAQEBAQEBAQAAAAAAAAAAAAAAAQMEAgX/xAAlEQEAAgMAAQIGAwAAAAAAAAAAAQIDERIxIVEEEyIjcYEyM0H/2gAMAwEAAhEDEQA/AJv3L6RfIKD6RFHfSd0iOpP5PS265wBfIdRC1wNrDi8gE66AWOtwpM6WI23+apawXe4NHNxDR6lfFNXxyaxyMfbfkc11vQrliad0ri6Vz5DoSXOLnG4F3AuvrdetLVuie2SFxjkbqySPsE9xt9x0PuXjt7+W6qRaz0e7Vfn9G2V9hI0mOUDdnaAcwHAOaWutwuRwWzLRmIiICIiAiIgIiICIiAiLGY/tJT0cfWVMgY3c0alzzyY0auPgixEzOoZNFGD+nqlDrCnqC36XyYPjlzrcNmNt6WvB/N5LuAu6N4yyNHMtO8d4uO9SJiWlsN6xuYZ9UJVbqgCrIsiqiAqEKqIKXXO/SMwvxaoYAS50sQAGpN4Y2iw46Fq6IIWjbX7HNlM72Bokl6uSOQjVk8LQ1mu+3Zb9pyzyTqu2mONzpomJbC0VLmbNW5HOs6K7bvaNR22t9pp52bu0I1vbDo6Y6EzNr6cxi932swHhd+bsnVt9OO46KS6umlfE3K9sUvYL3BokbvGdozDdbMAdOCuJYTkLWkZiDlc5gIvrlL2ggHcL2t5blwfNt7u3iPZqvQbA9n52DZzC6PLIx7Xxl7Q4OsWneQ5h3cO5SqsXs9EWxWdlLvnFrcoJsL6X53WUX0KTusS4b+lpERF7eBERAREQEREBERBRxsFy9tptQ+uq5JnEllyyFp3NiB7IA5n2j3nwt0ltDJlpKgjhDMfSNxUS9E2z8LadtRIGulkLhHm1ysaS3sA/OLmvN99rd6xzW5h2/CekzP8AqMZMOmDc7onht7XMbgNwN927XeqYfir4ZGSwuLJIzma4cP4i2hHELpR7gAbkAcb7rd91F3SZsrCIzWUoaHMI61rdGkOOUSBvMG17b734Lmpl3OpddrzpL2yePCtpIagCxe3tt+hI05Xt8nA+VlmFGnQHU5sOkaT7FRIB4Ojid95cpLXdD5No1IiIq8iIiAresHYd9Un0C9yVF3S70kMgidS0rw6d9hKWm/UsGrmkj57t1t4BJNtLyY3GlidTttrXXFwvnNrx9D969Z4DYSxC7HgPLRvbm1uPXcrHEMSZDDJPIHZImlziGm4G6wvxJsvk2x2rbl9Ot6zXpsuGx2YO/X/XlZXaxuz+Nw1UDZaZ4ewgC43tIGrXt3tcORWSX1axzWIfNtO5mRERenkREQEREBERAREQWuKU/WQysHz2PZ9ppHxUXbCUUxw+ldDKAAzKY3NDmZhUvLnEWzE5SQLEWIG9S0VFmyeIthrK7DzoYppZYBzikIkLR9XOD+0eS58++dw6fh5jcw2yVhLSGkNdY2JbmGYbtL81qu0lBMKCr66QyukiY1rLNs2Q6HJYDRznAAG/s7zfTZIazMbBpvxuR2fH/RWl9Lu0QiphTtPykxBIG9sbTck8rmw9Vx13vnTsmPdl+g+mbHBVsYczWztbm3hzmwxh5aeWa9u6yktR10ExWwwn6c8p9Axn4VIq+lWNQ+dlndpERF6Zi1zbvbBuG0hnczO4ubHGzNlzOdc6usbANDju4d62NQp+UNiHbpIRuAllI7yWsafQP9Sg1PaLper6sFvWCCM6FkALSRyMhJf6EDuWlIiqp+6J9ujWs/NnsDXU8EIzF1+uDfknOtbs2+T5+0e61z0tTEYVP1JblMkTXkW1Z1gBAI/XAB81F/RLiwhxWnAGUStfA/UnMXtJae7ttZoph6SI8+GVoLT2WNdrpcRyNcXN7rA69ymhAWzu09RQy9bSyFp0zNOrJAOEjNzh7xwIU/dHXSIzE2ODmiOeOxfGHXDmnQPYTra+hHA233BXN72W8OB5hZfY/aI0NZDUA9lrgJB9KJ3ZkHpqO9oVR1Yi+YpA4Ag3BFwRuIO4hfSgL5fIBa/EgeZVS5YueuBeOIbuHM81nkvFIe6Vm0sqixzcRJ+iPHN8FfRyhwuNVa5K28Jak18vtFbCubmLSbEHjp719zykC7defh3K9Rracy9kXxDKHC43L7XqJ2ihXOvSbWvhx2R9OS2QOp3NI1JcYYwBbiDe1uNyp5xnH4KZuaolay97A6udbg1o1d5KGop4qvG2Vcl2NdLEWh1uyI2tDL2+cSwC/DN5qTG3qs6naRjiGns9rjyuoV6WGPbiTxJv6qEgcgWXse+5PquiDQQsOfKL3JFybXB32Og59ygjbeVtdUyyHi60bhvDWgNb5EC9u9cuHBNJ3LpvnifSEj9Bb74UO6aYfvA/FSGoq6Da0Q089NK9gcJs8d3AZ2vYxpyg6mzmbv1lKq64ctvIiIiC526dazPimX9HBE31L5PxhdErl7pUqusxerPJ7WfYijZ94KDVCiFFVXmHVJhfFO1wzRSseG/O+TIfe3LSy6Z2r+VoKu1sr6WYsIN7t6rMCdNNSea5dZGTewJsCTbkN5XQ+zNcZ8Ca8uv/ACOaIjTQwxviOo1N8gOqiOf2Ovodx3HkV5TC2hVW7lV3a04jd3jkqOgOhTar85oeoe68tLZmu8wm/VHyALP2BzWw7XbfUuHN+XfeQi7IWWdI7vt80frOsPFcx4Xi81M/rKaV8T7FuZji0kG1wbbxoPRW9RUOe4vkc57nG7nOJc5x5lx1JRUs7P8ASpLX4nG2dxhhcHiGKN7mt63TJ1zxYy3Ac2x7N3DsqThEXHQX8Fy3RUskkjWQtc+RxGRrAS8ka9kDW458F0r0e4TXRsdJiT2F72RMbGwC7RGZCXSuHZdI7Prl07IWGTD3O9tKZOIZyLD3cdPM/BZFkYAsF9ovVMcU8PNrzbys6yiL9xHmN3gVZPw547/C33LMovNsNbTta5Jr6MXhkliQeP3j/XuWSJUQ7b7U1JqJqe/UsY4ghhIc9p1aXP36tINhYa63W+7JbRCehbM7V0bS2Xic0Y1Pm2zv2l7x14rpL26naNuk+ozYi8XuI2RsHdducj973qy2Jw7rq2JpF2tJlcOYjGYDzdlHmsZimIGeaSZwsZHufbfa50F+4WHkty6LKYh1RMGl5a1jGtFgXEuMhAJsP6Nu/mvby9+lTELspowHNJDpHNdo4AWYwEXP65so9WydImIdbXy8o8sQ/ZF3fvuctacdEDeuhtn6jrKWneTcuhicTzJY0lc8gKeNhpc2H0x5Rhv2SW/BEZ5ERAXJu2subEax3Opn90rm/BdZLlDbuHJiVa3/AMxMftPLvigxFPSOkzBovlZJIfqxsL3e4LxUi9DezYqn1rnbm0r4R9apDm/4WO9VHQHPfx8VVVa4jcSOBty5KX+jDER/2NXg74RUcfmPpnvGn1xJ6qIY5MpBFrgg6i405hbFs1tN1FPXxH/xUIa230w8tItw+Tll+yEGBClut6IBUYZSzUgDaoQRve29mz5m59T82TWwduOgPAiJQ0nQbzoPE6D3rr6ipRHEyMbmMaweDWhvwRHIVTA5pcHtLXtJbI1wILXA2NwdxvoRzW67H9D9XWZXzA00J1zPb8o8f1cR183WHK6nkbK0oqDU/m8XXuteXIC+40vc7ja2u/QLKhQYLZfYmlw9mWmjs4iz5HdqV/1n8v1RYdyzyIgIiICoSqr5QRt0t4GbR1LR/Vy//G4+9vm1ajs9tK6miqoxe08Ra39WT2Q7u7LnfZCm/FMObPC+KQXa9pae6+4jvBsR4Ln/ABjC300z4pR2mG3c4fNcO4ix80FmCpP6N3mGhkmsCBK977ki0ccbASLA3IBdYKMvzZzWtLhYSDOz9ZuZzLjuu13ot6bX9TgIA9qeR8Y8DK8v/cYB5orSKicyPc93tPc57vFxLj7yrvZ/BnVdQyBvzj2yPmMGrnem7vIWOdGDwUqdEOENbDLPpmc7qx+q1oDj6kj7IQRhURZHuad7XOafFpI+Cm3o5ffDoO4SD0leok2sp8lbUt/rXnycc/4lLHRp/wB3Q+Mv/OeiNoREQCuVukVpGK1t/wBO8+RsR7l1SuYuluHLjFX3uid6wRH77oNh6GMaFLDikrv6KCOW3Ms66w8yQPNRg5xJud51Pid6yFBjBip6mIb6kQsP1Y5DKf8AC0eaxt1VVXq/KHdgkiw3ixvbX3ryC9XQluUn5wuN2ovbyQfQNtQbHgeR4FdY7MYuKqkp5x/SxMee5xb2h5OuPJcmkKfegfEQ/DnRcYJnj9mQCQH1Lx5IiSVQhVRQUBVURAREQUKqiICxGMbLU1U5rqiIPLNxu4G2+xykZm9x0WXVCghXpMlBrixoAbFHFGAAAAMuewA3DtrBVeLGSCCHc2ASebpJC8n7OUeRXrtNV9bWVD+DpX28Guyt9wCxQ+JRX2pH6H8UsZ4Cd4ErfKzH/ez0UcK9wfFnU0nWR78kjPtsLQfIkO/ZQeu0mIdfVzyjc6R2X6rTlb+60KZ9iaTq6Cmad/Vhx8X3f+JQfhdAZpooh/SPazwDiAT5C58l0VHGGgBosAAAOQGgCI+kREBc49N8GXFnn6cULv3Sz8K6OUB9P9Pavgd9OnDfEtlk/wCsIIsl4eIX2q4hSPjsJGOYTZwD2lpLSSAQDwuD6L1pjZ3LfYngbGx9bKqfmjuWvK4v6b17NZublF+rcdQAcwc4DU+AXyGNAAeyx4lwdYm+/OD8ErDrd4BPVvNjuvmfbxG5AMDtNN+gtqCeVwpO6B68x1k0LtBNFmHe6F3D9mR3oo3wp4Lo7C2YHMBuuxxsQP2R71sfRdO5mJ0ZYCbyysIH0XRkE+ABv5IjpCrrA2NzgQbbtePJeTcR+RzktzZc1r8bbrLGQRB1PNcey9zh3Gw/ivVuGR/m+fL2urzXud+W91Bk6CqzsaSRmIuQOHkvXr23tmF+Vxf0WLoqZrKcyNFnmN2tz/rgrCMQ9Vq12exOazj2uGu5BsxdbevlszSLhwI5gi3qsJO4vZTteTZxs7mbEAXXtiVBla0RsJYHXext7nd/BBlGTtPsuB8CCrSkxHM+QEtAaQG679+vfuCt6EwF/YaWvsRYgg2O+2q8cOw9hklBb7Dhl1Omrv4BBmnygbyB4kBeGJVYihkk4MY9/wBlpPwVjFhwkllMrSQCMp1Atru9ysttKg/mNVHD7bISTwswWLrE8ct0EJdW4nXfvIuL38F8h9iwWHaEl9Be4zW18gvOOJha27b5mh2YHW5F7g7l8DEmOLHt7QHWM36kjM0G/fcG/eirhsJO4b/DVULdL8DoDwNuRWY2b2cdUkPcQ1jzZ0mg7hFEDvduvy++SKTBIIYTEGAxntPEnbB01cc2gNhvFtyxvmrSdNaYrWjbUOivDesresI0hYXftP7DfcXnyUxrX9kMBgp4zJT5stQI5bE3ygsu0C+tu0TqTvWwLZiIiIC1XavBWOmiqSLvja+JtwDlzua/MDwPYI8HHz2pWeKUPWxloNjvHK459yzy1m1JiGmO0VvEyhvpO2cjmpTUuLmyU7RksBlkDpY2ua7wzEi2435qJqZ4v2rbja+ovbS9uC6C2ykLMNqGzwuLWRvI+bfOcpBdYjTMHAj6HeFzus/ht8aaZ/5bXpk0LbxtB0JDnHS99G3XhVVTXG4IAEZYAfa4ge6y8Vaka+fxXSwZSilyZHAi7WvFjvucxH3qVOgqicZKmaNjH5cjGF2jozJmc8A+DWblEK6C6AaHJh0kltZZ3m/6rGsYPeHoje6LDi2N7HkXeSdOFwAlHSSBro5C0sylrSN+v+SySKDGUdFI1ro3lpZlIBG/X/8ASvOKCoY3I3JYbn8QPD/JZdEGPq6R7nRHQ5Ddx3X3bh5L1rDLp1WU8w7jyt71dogxkNJI+Rr5crcl7BvG/MqpopGyl8ZGV5GcH329/qskiDwq8+X5O2a49rdbisa7CXPbN1xF5Y3R2bwBbb+CzKoUHHcdQ9rcokaABlvd27d7G6/krmixXq3te0izQ4Fp0LjY2dYCwN9VZ41TdXUzx/QmmZ9mRzfgrJR6Sp0bV0c9a3JoGtfK5jgQWOAyZmEaEdscfuC2jpQ2ubSUwjGsk+YAA2tG32yTwBJDfM8lCmA49LRzCaAgOALSCLtc07w4XFxcA+LQvTEcWmr6lrp3Z3vMcQsLAAkNDWt4aknxJKxtj6vFp8Na5OaTWHWeC0/V08LL3yxxtueNmAK9XyxtgAOGnovpbsBERAREQan0qN/2RWf7q/o9pXLi6o6Tm3wmt/3D/dquVyqqrIy4ho3uIA8ToF7Y7SCKsqIxoI55mAcgyRzR9yyexVF12I0cZ1Dp4r/Va8Pd7mleG2TbYpW/2mo/5rv4oMYF1F0VUXVYRSAjV0ZkP/qvdJ9zh6Ll0jl5LsLBaLqaeGL9HFHH9hgb8EReqhKEoFAAVURAREQUKqi+UH0qFVRByZ0iU+TFa1v9fI77Zz/iWureemmmyYxUH6bYX+sLGH3sK0ZR6FsXR5Q9dilEy1/l2PPhF8qfcwrXVJHQLhvWYoZOEEMj/wBp5bEPc5/og6NREVeRERAREQa50itvhVb/AGeX3NJXKZXWG3xH/Zlbc2/k0+//AHbre9cnqq3joXo8+Lwn9GyaT0jLB75AsBt222LV39om97yVvX5PlNetqH/QgDf7yVv/ANZUa4ziBnq6iZ2+SWV/2nkj3WCD32eo+tq6aP8ASTws8nStB9xK6+XJexMuXEaI8qmn98rW/FdZqIL6REBERAREQFQhVRBQFVVCEBQc9flB0uXEYn29unZ5lkkoPuLVGC6o242Opq0xuqIw9zA5rSS8EA2Nuy4cQtWouhige+zo3gWPszSDXTmSsZyxF+G0Y5mnSAFOn5OuFWhqqgj25GRNPdG0vd75B9lek3QxRNkcA2QgE2zTP3d9rKQtkMFipaYRQMDGBzjYX3k6kkkknxSuWLW5gtimtepZtERbMRERAREQaX0xSluD1VuPUt8nTxA+665kXTXTI2+D1Xd1B/4iJcyqqlH8nyW1dO3nT3+zNGPxlRXbtv8AE/eVJnQFJbE3j6VPIPSSE/BR7V02Wedp0ySyA92V7ggutnnZaqnedzZ4SO8iVpXXoXHVLL8rGeDXssOVnArsYKIIiICIiAiIgIiIC+SvpEFjirexfkR79FaYZ/OeR+CyFc35N3r6G6x+F/znkVx5I1mh145+1KmIttIe+x91vgr7CvY8yrbF29pp7vuP+aucK9jzKmONZpLzvDC8REXa5BERAREQan0rRZsIrByjDvsPY/8ACuXF1ntzT58NrW86ef1EbiPeFyYqqQOgx9sWb3wzfgPwWrbXx5K+sYOFTPfvPWuPpqtm6FzlxeEcXRzjw+TJt46LD9JdNkxatHOYv+2xj/xINcjdYg8iD6FdlsNwCuMX7j4H7l2XSOuxh5tafcFEeqIiAiIgIiICIiAiIg8523a4cwfuWKwv+c8iswViMOb8pbkCubLH11l0Y5+i0PfGG6NPeR/r0XrhXseZXziguzwI+I+K+sK9jzKRH3v0TP2f2vERF0ucREQEREFviNP1kUjDrnY9tvrNI+K47jblAJ37gO8aE+Hx8F2WSuP8dp+rqZ2H+jllZ5Mkc0fcg2bodf8A7Zpe/rx/w8v8F6dNNPlxic/TZC//ANprPwKy6Kpg3F6Mni9zftRSNHvIWzflA0mWugk/SU4b5xyP+Dx6Kqi1+4+B+5dhYHJmpoHc4oj6saVx8um+ibaVtZh0Wo6yACCUcbsADHftMynxvyRG6IiKAiIgIiICIiAiIgoVjKUWncPrffdZMrVMa2oio5GSTXyyTNhuOGcHtn9UZbnuWGXzX8t8UTMWiPZsWIN+Td4fFfOFex5lela/5N1+VvM6LFYJjkTpZaYO+ViDJHt/VkGhHPcL8sw5pP8AbH4SImcU/lnURFuxEREBUJVV8hAsuVukml6vFa1vOZz/AO8Ak/Guq1B3S90cVk1a6qpITMyRrMwYW52PY0M1YTdwIa03F+KCJaapdG9r43Fr2OD2OGha5pu0g8wQFL/Sy8Ylh9HXUgdIyPretsLuiaWNc/rQPZyujseGt9xChuthfE8xytdG9ps5jwWuB7w7VX+B7VVFLmZDJeOQFssD/lIZQRYh8R0NxpcWPegxxkC2HYfbuXDKgyxtD2PGWWIkgPaDcWPBw1sbHedNVI3R5sHQ4lC+Sow2WmLS0AiaoEU1wSTE15zACw4kajXlnq38n/D336t1RF9WRrwPKRpPvQZrZ7pbw6qaP5Q2F/GOoIicD3OccrvIlbhFMHNDmkOaQCCCCCDqCCN4URRfk5QB3arJi3kI42u+0bj3KUMAwSOjp46eAERxDK3Mcx3lxJPMkk+aDIIiICIiAiIgKhKqrevomzRujfmyvBa7K9zHWO+z2EOHkUGu7TdI9DRkxzVDes3FjA6RzPrhgOTwOqjLa+rbi2U0sh6mCSmhuWub1k1ZL1emaxGRjQd3z1vjuhPC/wBA/wDv5/8ArXpX9EdG+AU8TpoIQ7rHMikFpH2AD5DI1znEAADWw5LOaRNupa1ycxqFxi23NC09UayAGP2rytuCBu7z4LUOjqlmkxiWqkNmz0v5w1vERTyhsDHcjkhzeivofyfaIHtTVLh9HNE2/dcMut+oMBihldJG0hzooYLXu1scGfI1o4e2fFIp9U2X5mq8wyAX0qEICtGKqIiD5K+kRAVLKqILeqw6KTSWNj/rta7/ABBUpsMij/m4o2fVY1v3BXKwmKbQPimZE2Evz5bOuQBmc5na7JtZ2TyffggzQCqtUG2ry0uFM7QtbbMbkua4i3Z3ZmPafLmvet2meGsyRtvJF1guSbOuDlc0NuOydSbWJtvsCGyItXqNrXgWEbA8OscznZQxrg179G3y6P17u4hfZ2pka5rXRNcXSzsOVxGVsUga24cNXFrg+30Rcb9A2VFrUW00jpGMMbG3dAHnO51mzRPeADlADswa0A7yeFwV4P2wkdEXNia12WUtu5xBcyKN4a0ZBmeDIQW6fzbtd9g2xFgH7TENjIjGZwlzMLiHNdGQOpADTeU33aDsOsSNVbs2rlcBkhY7v6x+Uk9fYsPV6t+R36e0g2dLrwgqczWHKe20O+rcA2PqsPW1k/WPEbwAJIYmXjv23jM+5uLtDC11+dwgz6LSmbUVGRzndW21yDkcRm6t7xCRcWeXNAy7xu1JFvbE9o52GXqywhrgASxwDTknJjcSfazRxi1tc4tbOLBt90WrYhtJK3rg1pjcxjDHniflkcQ4kB24XIDQOOUi93C20N3IKoiICoQqogoCiq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346" name="Picture 10" descr="http://image.shutterstock.com/display_pic_with_logo/525955/525955,1306153493,16/stock-vector-cartoon-vector-illustration-of-a-man-and-woman-presenting-77803843.jpg"/>
          <p:cNvPicPr>
            <a:picLocks noChangeAspect="1" noChangeArrowheads="1"/>
          </p:cNvPicPr>
          <p:nvPr/>
        </p:nvPicPr>
        <p:blipFill>
          <a:blip r:embed="rId2" cstate="print"/>
          <a:srcRect/>
          <a:stretch>
            <a:fillRect/>
          </a:stretch>
        </p:blipFill>
        <p:spPr bwMode="auto">
          <a:xfrm rot="21387319">
            <a:off x="5436096" y="692696"/>
            <a:ext cx="3371850" cy="4476751"/>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8.What is known about eating disorders?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714480" y="1857364"/>
            <a:ext cx="2578608" cy="4839838"/>
          </a:xfrm>
        </p:spPr>
        <p:txBody>
          <a:bodyPr>
            <a:normAutofit fontScale="85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You can only be a women to have it</a:t>
            </a:r>
            <a:endParaRPr lang="en-GB"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B. Severe psychological problems, such as obsessive compulsive behaviour and depression, increase the risk of developing eating disorders</a:t>
            </a:r>
            <a:endParaRPr lang="en-GB"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C. A gram of fat contains twice as many calories as a gram of carbohydrate or protein. </a:t>
            </a:r>
            <a:endParaRPr lang="en-GB"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7" name="Right Arrow 6">
            <a:hlinkClick r:id="rId3" action="ppaction://hlinksldjump"/>
          </p:cNvPr>
          <p:cNvSpPr/>
          <p:nvPr/>
        </p:nvSpPr>
        <p:spPr>
          <a:xfrm>
            <a:off x="2976885" y="2810429"/>
            <a:ext cx="2663479" cy="234409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Eating disorders</a:t>
            </a:r>
            <a:endParaRPr lang="en-GB" sz="2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Title 1"/>
          <p:cNvSpPr>
            <a:spLocks noGrp="1"/>
          </p:cNvSpPr>
          <p:nvPr>
            <p:ph type="title"/>
          </p:nvPr>
        </p:nvSpPr>
        <p:spPr>
          <a:xfrm>
            <a:off x="1000100" y="1428736"/>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rot="20748582">
            <a:off x="1014439" y="1335061"/>
            <a:ext cx="2578608" cy="483983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Action Button: Forward or Next 7">
            <a:hlinkClick r:id="rId4" action="ppaction://hlinksldjump" highlightClick="1"/>
          </p:cNvPr>
          <p:cNvSpPr/>
          <p:nvPr/>
        </p:nvSpPr>
        <p:spPr>
          <a:xfrm>
            <a:off x="6786578" y="5500702"/>
            <a:ext cx="1857388" cy="1143008"/>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2290" name="Picture 2" descr="C:\Users\w7\AppData\Local\Microsoft\Windows\Temporary Internet Files\Content.IE5\LNG663YT\MC900433823[1].png"/>
          <p:cNvPicPr>
            <a:picLocks noChangeAspect="1" noChangeArrowheads="1"/>
          </p:cNvPicPr>
          <p:nvPr/>
        </p:nvPicPr>
        <p:blipFill>
          <a:blip r:embed="rId5"/>
          <a:srcRect/>
          <a:stretch>
            <a:fillRect/>
          </a:stretch>
        </p:blipFill>
        <p:spPr bwMode="auto">
          <a:xfrm>
            <a:off x="5827712" y="550862"/>
            <a:ext cx="2163757" cy="2163757"/>
          </a:xfrm>
          <a:prstGeom prst="rect">
            <a:avLst/>
          </a:prstGeom>
          <a:noFill/>
        </p:spPr>
      </p:pic>
    </p:spTree>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357166"/>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9.In what place is fatty food tax being discussed?</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214546" y="1857364"/>
            <a:ext cx="2578608" cy="483983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America</a:t>
            </a: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B. Ireland</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 Wales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1471" t="20588" r="54412" b="46079"/>
          <a:stretch>
            <a:fillRect/>
          </a:stretch>
        </p:blipFill>
        <p:spPr bwMode="auto">
          <a:xfrm rot="20515411">
            <a:off x="6065360" y="1467142"/>
            <a:ext cx="2437047" cy="2185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5786" y="928670"/>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Obesity expert wants fatty foods tax in Wales</a:t>
            </a:r>
            <a:b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500166" y="2018162"/>
            <a:ext cx="3707604" cy="4839838"/>
          </a:xfrm>
        </p:spPr>
        <p:txBody>
          <a:bodyPr>
            <a:normAutofit fontScale="55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expert on obesity has called for a tax on fatty foods to help reduce the number of overweight people in Wales.</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 </a:t>
            </a:r>
            <a:r>
              <a:rPr lang="en-GB"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Nadim</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GB"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Haboubi</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runs a weight management clinic and has advised on government strategy to tackle obesity.</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Welsh government said it does not have the power to levy tax.</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Welsh Ambulance Service has spent more than £3m adapting 42 ambulances to carry obese patients, figures for BBC Wales reveal.</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It also has eight bariatric ambulances for moving obese patients. </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Action Button: Forward or Next 4">
            <a:hlinkClick r:id="" action="ppaction://hlinkshowjump?jump=nextslide" highlightClick="1"/>
          </p:cNvPr>
          <p:cNvSpPr/>
          <p:nvPr/>
        </p:nvSpPr>
        <p:spPr>
          <a:xfrm>
            <a:off x="7429520" y="5500702"/>
            <a:ext cx="1500198" cy="1143008"/>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5429288" cy="1436159"/>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GB"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10.What does a balanced diet mean?</a:t>
            </a:r>
            <a:endPar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571604" y="1714488"/>
            <a:ext cx="2578608" cy="4839838"/>
          </a:xfrm>
        </p:spPr>
        <p:txBody>
          <a:bodyPr>
            <a:normAutofit fontScale="70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a diet that contains adequate amounts of all the necessary nutrients required for healthy growth and activity</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B.  to ban or omit any foods or food groups </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 Eating as much food as you like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81764">
            <a:off x="360051" y="936427"/>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571736" y="5421841"/>
            <a:ext cx="3644357" cy="1436159"/>
          </a:xfrm>
        </p:spPr>
        <p:txBody>
          <a:bodyPr>
            <a:normAutofit/>
          </a:bodyPr>
          <a:lstStyle/>
          <a:p>
            <a:r>
              <a:rPr lang="en-GB" b="1" dirty="0" smtClean="0">
                <a:ln w="11430"/>
                <a:solidFill>
                  <a:srgbClr val="FF0000"/>
                </a:solidFill>
                <a:effectLst>
                  <a:outerShdw blurRad="80000" dist="40000" dir="5040000" algn="tl">
                    <a:srgbClr val="000000">
                      <a:alpha val="30000"/>
                    </a:srgbClr>
                  </a:outerShdw>
                </a:effectLst>
              </a:rPr>
              <a:t>Try Again</a:t>
            </a:r>
            <a:r>
              <a:rPr lang="en-GB" dirty="0" smtClean="0"/>
              <a:t/>
            </a:r>
            <a:br>
              <a:rPr lang="en-GB" dirty="0" smtClean="0"/>
            </a:br>
            <a:endParaRPr lang="en-GB" dirty="0"/>
          </a:p>
        </p:txBody>
      </p:sp>
      <p:sp>
        <p:nvSpPr>
          <p:cNvPr id="3" name="Content Placeholder 2"/>
          <p:cNvSpPr>
            <a:spLocks noGrp="1"/>
          </p:cNvSpPr>
          <p:nvPr>
            <p:ph sz="half" idx="1"/>
          </p:nvPr>
        </p:nvSpPr>
        <p:spPr>
          <a:xfrm rot="-900000">
            <a:off x="1225299" y="1322786"/>
            <a:ext cx="2578608" cy="483983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p>
        </p:txBody>
      </p:sp>
      <p:pic>
        <p:nvPicPr>
          <p:cNvPr id="47106" name="Picture 2" descr="C:\Users\Temi\AppData\Local\Microsoft\Windows\Temporary Internet Files\Content.IE5\SEZSVE2X\MC900440412[1].wmf"/>
          <p:cNvPicPr>
            <a:picLocks noChangeAspect="1" noChangeArrowheads="1"/>
          </p:cNvPicPr>
          <p:nvPr/>
        </p:nvPicPr>
        <p:blipFill>
          <a:blip r:embed="rId3" cstate="print"/>
          <a:srcRect/>
          <a:stretch>
            <a:fillRect/>
          </a:stretch>
        </p:blipFill>
        <p:spPr bwMode="auto">
          <a:xfrm rot="924066">
            <a:off x="4741906" y="653649"/>
            <a:ext cx="3224867" cy="2615976"/>
          </a:xfrm>
          <a:prstGeom prst="rect">
            <a:avLst/>
          </a:prstGeom>
          <a:noFill/>
        </p:spPr>
      </p:pic>
      <p:sp>
        <p:nvSpPr>
          <p:cNvPr id="7" name="Action Button: Forward or Next 6">
            <a:hlinkClick r:id="rId4" action="ppaction://hlinksldjump" highlightClick="1"/>
          </p:cNvPr>
          <p:cNvSpPr/>
          <p:nvPr/>
        </p:nvSpPr>
        <p:spPr>
          <a:xfrm>
            <a:off x="1714480" y="5143512"/>
            <a:ext cx="1571636" cy="121444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2" name="Title 1"/>
          <p:cNvSpPr>
            <a:spLocks noGrp="1"/>
          </p:cNvSpPr>
          <p:nvPr>
            <p:ph type="title"/>
          </p:nvPr>
        </p:nvSpPr>
        <p:spPr>
          <a:xfrm>
            <a:off x="1285852" y="1500174"/>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ight Arrow 5">
            <a:hlinkClick r:id="rId3" action="ppaction://hlinksldjump"/>
          </p:cNvPr>
          <p:cNvSpPr/>
          <p:nvPr/>
        </p:nvSpPr>
        <p:spPr>
          <a:xfrm>
            <a:off x="2928926" y="2928934"/>
            <a:ext cx="2768519" cy="230041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Obesity in  Wales</a:t>
            </a:r>
            <a:endParaRPr lang="en-GB" sz="2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Action Button: Forward or Next 6">
            <a:hlinkClick r:id="" action="ppaction://hlinkshowjump?jump=nextslide" highlightClick="1"/>
          </p:cNvPr>
          <p:cNvSpPr/>
          <p:nvPr/>
        </p:nvSpPr>
        <p:spPr>
          <a:xfrm>
            <a:off x="7143768" y="5286388"/>
            <a:ext cx="1714512" cy="135732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7172" name="Picture 4" descr="C:\Users\w7\AppData\Local\Microsoft\Windows\Temporary Internet Files\Content.IE5\LNG663YT\MC900433822[1].png"/>
          <p:cNvPicPr>
            <a:picLocks noChangeAspect="1" noChangeArrowheads="1"/>
          </p:cNvPicPr>
          <p:nvPr/>
        </p:nvPicPr>
        <p:blipFill>
          <a:blip r:embed="rId4"/>
          <a:srcRect/>
          <a:stretch>
            <a:fillRect/>
          </a:stretch>
        </p:blipFill>
        <p:spPr bwMode="auto">
          <a:xfrm rot="1794229">
            <a:off x="6174260" y="671452"/>
            <a:ext cx="2111194" cy="2111194"/>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06273">
            <a:off x="390278" y="838728"/>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14480" y="5421841"/>
            <a:ext cx="4820301" cy="1436159"/>
          </a:xfrm>
        </p:spPr>
        <p:txBody>
          <a:bodyPr/>
          <a:lstStyle/>
          <a:p>
            <a:r>
              <a:rPr lang="en-GB" b="1" dirty="0" smtClean="0">
                <a:ln w="11430"/>
                <a:solidFill>
                  <a:srgbClr val="FF0000"/>
                </a:solidFill>
                <a:effectLst>
                  <a:outerShdw blurRad="80000" dist="40000" dir="5040000" algn="tl">
                    <a:srgbClr val="000000">
                      <a:alpha val="30000"/>
                    </a:srgbClr>
                  </a:outerShdw>
                </a:effectLst>
              </a:rPr>
              <a:t>Try Again</a:t>
            </a:r>
            <a:r>
              <a:rPr lang="en-GB" dirty="0" smtClean="0"/>
              <a:t/>
            </a:r>
            <a:br>
              <a:rPr lang="en-GB" dirty="0" smtClean="0"/>
            </a:br>
            <a:endParaRPr lang="en-GB" dirty="0"/>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p>
        </p:txBody>
      </p:sp>
      <p:sp>
        <p:nvSpPr>
          <p:cNvPr id="5" name="Action Button: Forward or Next 4">
            <a:hlinkClick r:id="rId3" action="ppaction://hlinksldjump" highlightClick="1"/>
          </p:cNvPr>
          <p:cNvSpPr/>
          <p:nvPr/>
        </p:nvSpPr>
        <p:spPr>
          <a:xfrm>
            <a:off x="2071670" y="5000636"/>
            <a:ext cx="1515510" cy="1122618"/>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6145" name="Picture 1" descr="C:\Users\w7\AppData\Local\Microsoft\Windows\Temporary Internet Files\Content.IE5\0363DXQ9\MC900433816[1].png"/>
          <p:cNvPicPr>
            <a:picLocks noChangeAspect="1" noChangeArrowheads="1"/>
          </p:cNvPicPr>
          <p:nvPr/>
        </p:nvPicPr>
        <p:blipFill>
          <a:blip r:embed="rId4"/>
          <a:srcRect/>
          <a:stretch>
            <a:fillRect/>
          </a:stretch>
        </p:blipFill>
        <p:spPr bwMode="auto">
          <a:xfrm>
            <a:off x="5786446" y="928670"/>
            <a:ext cx="2643206" cy="2643206"/>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2" name="Title 1"/>
          <p:cNvSpPr>
            <a:spLocks noGrp="1"/>
          </p:cNvSpPr>
          <p:nvPr>
            <p:ph type="title"/>
          </p:nvPr>
        </p:nvSpPr>
        <p:spPr>
          <a:xfrm>
            <a:off x="1071538" y="1643050"/>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5" name="Picture 3" descr="C:\Users\Temi\AppData\Local\Microsoft\Windows\Temporary Internet Files\Content.IE5\UTAXPQR5\MC900440424[1].wmf"/>
          <p:cNvPicPr>
            <a:picLocks noChangeAspect="1" noChangeArrowheads="1"/>
          </p:cNvPicPr>
          <p:nvPr/>
        </p:nvPicPr>
        <p:blipFill>
          <a:blip r:embed="rId3" cstate="print"/>
          <a:srcRect/>
          <a:stretch>
            <a:fillRect/>
          </a:stretch>
        </p:blipFill>
        <p:spPr bwMode="auto">
          <a:xfrm rot="162971">
            <a:off x="4987433" y="214216"/>
            <a:ext cx="3071834" cy="2530921"/>
          </a:xfrm>
          <a:prstGeom prst="rect">
            <a:avLst/>
          </a:prstGeom>
          <a:noFill/>
        </p:spPr>
      </p:pic>
      <p:sp>
        <p:nvSpPr>
          <p:cNvPr id="7" name="Right Arrow 6">
            <a:hlinkClick r:id="rId4" action="ppaction://hlinksldjump"/>
          </p:cNvPr>
          <p:cNvSpPr/>
          <p:nvPr/>
        </p:nvSpPr>
        <p:spPr>
          <a:xfrm>
            <a:off x="3088637" y="3004311"/>
            <a:ext cx="2430775" cy="188212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4" action="ppaction://hlinksldjump"/>
              </a:rPr>
              <a:t>Balanced Diet</a:t>
            </a:r>
            <a:endParaRPr lang="en-GB"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Notched Right Arrow 9">
            <a:hlinkClick r:id="rId5" action="ppaction://hlinksldjump"/>
          </p:cNvPr>
          <p:cNvSpPr/>
          <p:nvPr/>
        </p:nvSpPr>
        <p:spPr>
          <a:xfrm>
            <a:off x="5715008" y="5705872"/>
            <a:ext cx="3103754" cy="1152128"/>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122" name="AutoShape 2" descr="data:image/jpeg;base64,/9j/4AAQSkZJRgABAQAAAQABAAD/2wCEAAkGBxEQEBAQEBQSFBAWEBAPDxAVEBANDxAQFRIXFhQUFBQYHCggGBolGxUUITEhJSksLi46Fx8zODQsNygvLi0BCgoKDg0OGxAQGy0kICUsLC43NCwtLCwsLzIsLCwsLiwsNCwtLiwsNDQsLCwsLCwsLCwsLCwsLCwsLCwsLCwsLP/AABEIAN0A5AMBIgACEQEDEQH/xAAcAAEAAQUBAQAAAAAAAAAAAAAAAQIEBQYHAwj/xAA8EAACAQIDBQQHBgUFAQAAAAAAAQIDEQQFMRIhQVFhBhMicQcUMlKBkbFCYoKhwfAjM3KD0UNTc5KyJP/EABoBAQEBAQEBAQAAAAAAAAAAAAAFAwQCAQb/xAAjEQEAAgICAgICAwAAAAAAAAAAAQIDBBESITETYUGxIlHh/9oADAMBAAIRAxEAPwDuIAAAAAAAAAAAAAAAAAAAAAAAAAAAAAAAAAAAAAAAAAAAAAAAAAAAAAAAAAAAAAAAAAAAAAAAABFwJBG0hcCQAAAAAAAAAAAAAAAAAAAAAAAAAAAAAAAAQzE53ntHCq9R3m/Zpx3zl8OC6s82tFY5l8taKxzLJ1JqKu2klq9EjVsz7XLa7vCR7yejqO6pR6r3vyXU1vH5liMc3tvYop/y02oW+8/tP92RVl2FlXn3GGVkrd9WauoRf1etl891zhvs2vPXGnZNq1564mayPE4iriYp1Zz2LyxD3RowTi1Gmorc5Xs762j1NziWeUZbDDU1Sprwre298pSespPi2Xx2YqTSvEzy7cVJpXiZ5kABo1AAAAAAAAAAAAAAAAAAAAAAAAACLgGyly/eh4Y7G06MZTqSUYrVv6LmznfaDtLUxLdOneFHkt0p/wBT5dPqYZs9cUeWGbYrijz7ZvtF2yUdqlhbSno6usI/0+8+unmanSw7m3VrNtt3bbvKTIw+HUVtT+ReZZl9XHVHCDcaUXarVtdRXuw5yf5avgnMm+TPbhJtfJsW4lXl+DqY2p3VHw0o/wA2rbwwXJc5tPT58L9DynLaeHpKnTjaKvv1lJ8ZSfFsqy7L6dCnGlSiowity3tt8W297b5svEU8GCMUfatgwRij7RYkA3bgAAAAAAAAAAAAAAAAAAAAAAAABEgFzHZvmtPDQ2pve/Ygvak+n+TxzzOoYaPCVRrwwv8AnLkjm2ZY6dabnN7UnuvwtyS4I5NjZjH4r7ceztxjjiPb2zrN6uKneb3fYgr7MV0XPqeNCkoK714FNKCirvUuMry6pjarpU7qC31quqhHkucnwXm/OZWtslv7lKrW2W/nzL0yjLKmPquEG40otd9V5fcjzk18uPJ9My/AwoU40qcVGEVZL6tvi299yMswFOhThSpK0Ircub1bb4t63LwsYcMY4+1rBhjHH2AA2bgAAAAAAAAAAAAAAAAAAAAAAAABTJgRMxGfZ1GhHZW+q1ujfdFe9Lp04leeZt3EbRs6jXhXBc5S6HPMwxbk5NtuTd5Sesn++Bw7O1FP419/r/XBt7cY/wCNff6eWYYyU5OUm5Sbu5PVv9F0LenHiyiCvvZUlOpOFKktqpN7MIri+LfJLVsmVrNpSaxN5e2CwlXFVVQo+0985/Zpw4yl+i4nU8myunhaSpU14Vvbe+U5cZSfNlt2ayKGDoqK8VSVpVqnGc/0itEjMFnBgjHH2ua+CMcfZYAHQ6QAAAAAAAAAAAAABFxcCQRcXAkAAAAAAFwIuWGa5hGjBvWT9mPN/oupOZ5hGjG+s3ujHi3/AINJzbHuTbk7yevJLkjj2dmMcdY9uLa2oxR1j2tM1xzk5Sk7tve/8dOhg5S2mVYis5MpvZEmOZnmUbzaeZK1VRX7b8kjoHYns88PB1qq/wDoqR3r/Zhwp+e5X+XAwnYTIu+msZVX8OLfq8Wt05rWr1S0Xz4I6Ko2Kurg6x2lX1MHWO8pRIB2u8AAAAAAAAAAAAACGyitNJXbskm272SS4tmoZ32jlNONKXd02n43uq1FzjHWMXz3X5rjnkyxSOZZZctcccyy2d9oqOHuvbqe4npy2novr0NJx+f4jEPxTcIcIU26cbdWt7+LMLidpve7624LXeRTlYlZtm9/HqEfPtZL+I8Q2vIsxnRe6UnF6wlJyi/K/ss3rA4qNWKnDTR80+KfU5ZhqxseSZp3UtpvwO0aqvouE/ho+nketXYmk9benrT2ppbrb03kFEWVldbACmTAllnmWOjQg5S8oxWspPRI9cViI04SnN2ilds0/HY11Jd9PdqqUPcjzf3mc2zsRir49uXZ2IxV8e3hj8XJuU5u9R68oR4Rj+prGOxLk7F1mWL1MUuZF5m08yhTM3nmVUS+yHKZY3EKirqlG08RNbtmF90V96Vmvg3wMe9puMYJynKShTgtZSeiOsdl8lWDoRpbnN3nWqe/Uer8louiR26uDtPM+od2pg725n1DJ4elGEIwglGMUoxilZRilZJLgrHsRYkrLIAAAAAAAAAAAAAAADC9r8NVq4SrCirz2bqF9lzSd3FPn57npxOPYbMJSk1Uvt3e05JqV1uaknvTO9NGlduexyxClicPFLEpXlFWisQktH99JJJ/B7tObYwzeOYcmzg7+YahC00eLjZ2LTLsS9Hro091ujXDyMrWp3W0iVaqTavDxpSsZDC1rGMR70JmUsZh0PstjtuHdN74JOH3qTe75afLmbAc1yrHOlUhU91+LrTftr9fgjo1OaautHvT5osamXvTifcLelm+THxPuHoUVHb6lTka32hzDbk8PB2ilfESXCPuebX5eZtmy1x17S3zZYx07Sss0x/fy2v9CD8C/wB2afteSenzNfzLF6lxmGKWi3RSska/iajkyFe85LdrPz+TJOS02l5TltO5Alu3FxlWWyxeIp4aN0n460lrCivafm90V59D3jpNp4h7x0m0xENo9HeS7TeOqLd4qeFT929pVbc3oul+Zv6R5YWiqcVCKUYxjGMYrclFKySPYuY6RSvEL+PHFKxWAAHt7AAAAAAAAAAAAAAAACJaEgDmHpDyLuanrlNeCpK1ZcI1XpL8X1t7xisrr3VnyOs5lgYYilOjUV4Ti4y59GuqdmcYnRnha86NT2oTcW9FJbmpLo00/iTdrF1ntH5TNvF1ntHqV/iaOy+h5oy9OCr0+qMVKNm0cFoTrQusPUtY3zsljdui6bfipNQ/tvfB/Ld+E55RlYz/AGfx3c1lN+w493VS37tYyt0d/hJmurl+O/n1LTUy/Fk8+pbdnmY9xTvHfVk9ilHW8nxtyWpp2JqbEdi95XcqktXKbe9l1j8a51JV5bnbYw8L32afv+b/AHoYHE1rnzZzfLfx6h728/yW8elvjKxaJWVz0auzyrS4GUQ5oh5TqKKcnot7Oj+j/J3Qw/fVFatX2ak7q0oU7fw4PlZO76t8jSezeWeuYunSavSp2rV+TUX4YP8Aqf5KR2GGhT08XEd5VdHDxHeREgHeogAAAAAAAAAAAAAAAAAAAACLHPfSdlNu7xkFo1RrW91tuEn8fD+JcjoZZ5pgo4ijUoz9mcHB81fiuq1M8tO9Zhnlp3rNXKMgx2zJJ6aGUzrCaVI6PU1V050ak6c904TlCfnF6ro9fijbcpxca1N05crLzIsx+JQrxxLDouI12k7cmiitScJOLPGdzGXPaHvTxTcUm9FY85b7st4F2tEvmfYh9h4zVkWNaqopyeiTZc4qZTkuXeuYujh9YX7yv/xR9pPzdo/iNcde1ohtjp2tFYdB9HmUdxhFUmrVqzVafNR/04/CNnbnJm1IhRsVFytYrHEP0FKxWsRAAD09AAAAAAAAAAAAAAAAAAAAAAUtFQA5f6S8s7rEU8TFeGqtipyVWC3P4w/8GBwdZ05KS0Oq9rMqWLwtWj9vZ26T5VY+KH5qz6NnHMJiN2zLc1us9U+KJmzj4vz/AGlbmPrbtH5bPi5qolNa8eZaONzyw1XwlcKqOK1XBMEaRVVlZFUqhY4msfIh8iFviKmrN69F+V7NGpi5LxVpbNPmqEHu+ctp/wDU5/Rw8sTWpYaHtVZqF+MY6zl8IqT+B3HCUIUqcKUFaEIxhBcoxVkvyKGnj89lLSxeZvK5ABRUwAAAAAAAAAAAAAAAAAAAAAAIuBIIuLgGca9IOV+q42U4q1KsnWjyVS/8VfNqX42dluat6Q8nWJwU3BXq0n39Li3srxx+MNpfIxz4+9GOfH3pMOVYfEl3SrmChUs/p1L6nVJFoRrV4ZOVctK9XieUqhY4qpKbjSp76lScaVNc5zajFfNoVrzPgivM+HQ/RPle262Nmt2/D4fyX82Xz2Y/hZ0pGPyHLY4XD0cPDSnTjC/vSS8Un1bu/iZC5ZxUilYqt4qRSkVhIIuTc0aAAAAAAAAAAAAAAAAAAApYAsBDZS2VWIaAocjzlNntslLiBazrtFrWx04/ZbMk4IpdJAcL7S5BiKVaXq9CpOk5OUFBK9OL3qDTtpvSsWFDD4pe1hsQv7b/AEZ9AuhHkU+rx5GE6tbMJ1a2cFnhsU/Zw1d/gt9WZrsJkleOLjisTRnBUrulTlsuUqjVlPc2kopvre3I7B6tHkTHDx5H2mtWk8vtdWtJ5W1LHN8Gi5hXZUqSK1BGzYVUrUyIwKtkCraFyEiUgKri5AAkkgASCES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381225">
            <a:off x="345412" y="771802"/>
            <a:ext cx="3321592" cy="2259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2976" y="5000636"/>
            <a:ext cx="4818888" cy="1435608"/>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GB" b="1" dirty="0" smtClean="0">
                <a:ln w="50800"/>
                <a:solidFill>
                  <a:srgbClr val="FF0000"/>
                </a:solidFill>
                <a:effectLst/>
              </a:rPr>
              <a:t>Try Again</a:t>
            </a:r>
            <a:endParaRPr lang="en-GB" b="1" dirty="0">
              <a:ln w="50800"/>
              <a:solidFill>
                <a:srgbClr val="FF0000"/>
              </a:solidFill>
              <a:effectLst/>
            </a:endParaRPr>
          </a:p>
        </p:txBody>
      </p:sp>
      <p:sp>
        <p:nvSpPr>
          <p:cNvPr id="3" name="Content Placeholder 2"/>
          <p:cNvSpPr>
            <a:spLocks noGrp="1"/>
          </p:cNvSpPr>
          <p:nvPr>
            <p:ph sz="half" idx="2"/>
          </p:nvPr>
        </p:nvSpPr>
        <p:spPr>
          <a:xfrm>
            <a:off x="928662" y="1357298"/>
            <a:ext cx="3815681" cy="3073781"/>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GB"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Try Again</a:t>
            </a:r>
            <a:r>
              <a:rPr lang="en-GB"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GB"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C:\Users\HAPAJIFO1\AppData\Local\Microsoft\Windows\Temporary Internet Files\Content.IE5\SEKSHFS3\MC90043381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18565">
            <a:off x="5116840" y="715577"/>
            <a:ext cx="3112642" cy="257884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rId4" action="ppaction://hlinksldjump" highlightClick="1"/>
          </p:cNvPr>
          <p:cNvSpPr/>
          <p:nvPr/>
        </p:nvSpPr>
        <p:spPr>
          <a:xfrm>
            <a:off x="1643042" y="5357826"/>
            <a:ext cx="1368152" cy="108012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643347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Eating Disorders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214414" y="2000240"/>
            <a:ext cx="3143272" cy="4452275"/>
          </a:xfrm>
        </p:spPr>
        <p:txBody>
          <a:bodyPr>
            <a:normAutofit fontScale="25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sz="6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Living with an eating disorder is a miserable, lonely experience. For most people, food is one of life's pleasures and an important social event. So if your feelings about food aren't relaxed, an important part of life becomes extremely stressed. </a:t>
            </a:r>
          </a:p>
          <a:p>
            <a:r>
              <a:rPr lang="en-GB" sz="6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Unfortunately, many health professionals are just as much at sea. Although eating disorders are increasing, we still know very little about their causes. Worse still, there aren't any quick or easy treatments.</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Eating disorders (Image: person reading food label)"/>
          <p:cNvPicPr>
            <a:picLocks noChangeAspect="1" noChangeArrowheads="1"/>
          </p:cNvPicPr>
          <p:nvPr/>
        </p:nvPicPr>
        <p:blipFill>
          <a:blip r:embed="rId2" cstate="print"/>
          <a:srcRect/>
          <a:stretch>
            <a:fillRect/>
          </a:stretch>
        </p:blipFill>
        <p:spPr bwMode="auto">
          <a:xfrm rot="20843678">
            <a:off x="5607401" y="1019130"/>
            <a:ext cx="1977387" cy="4469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ction Button: Forward or Next 4">
            <a:hlinkClick r:id="rId3" action="ppaction://hlinksldjump" highlightClick="1"/>
          </p:cNvPr>
          <p:cNvSpPr/>
          <p:nvPr/>
        </p:nvSpPr>
        <p:spPr>
          <a:xfrm>
            <a:off x="7358082" y="5643578"/>
            <a:ext cx="1500198" cy="1000108"/>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98745">
            <a:off x="378891" y="902119"/>
            <a:ext cx="3729432" cy="253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71604" y="5421841"/>
            <a:ext cx="4820301" cy="1436159"/>
          </a:xfrm>
        </p:spPr>
        <p:txBody>
          <a:bodyPr/>
          <a:lstStyle/>
          <a:p>
            <a:r>
              <a:rPr lang="en-GB" b="1" dirty="0" smtClean="0">
                <a:ln w="11430"/>
                <a:solidFill>
                  <a:srgbClr val="FF0000"/>
                </a:solidFill>
                <a:effectLst>
                  <a:outerShdw blurRad="80000" dist="40000" dir="5040000" algn="tl">
                    <a:srgbClr val="000000">
                      <a:alpha val="30000"/>
                    </a:srgbClr>
                  </a:outerShdw>
                </a:effectLst>
              </a:rPr>
              <a:t>Try Again</a:t>
            </a:r>
            <a:r>
              <a:rPr lang="en-GB" dirty="0" smtClean="0"/>
              <a:t/>
            </a:r>
            <a:br>
              <a:rPr lang="en-GB" dirty="0" smtClean="0"/>
            </a:br>
            <a:endParaRPr lang="en-GB" dirty="0"/>
          </a:p>
        </p:txBody>
      </p:sp>
      <p:sp>
        <p:nvSpPr>
          <p:cNvPr id="3" name="Content Placeholder 2"/>
          <p:cNvSpPr>
            <a:spLocks noGrp="1"/>
          </p:cNvSpPr>
          <p:nvPr>
            <p:ph sz="half"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Sorry, Wrong Answer!”</a:t>
            </a:r>
          </a:p>
        </p:txBody>
      </p:sp>
      <p:pic>
        <p:nvPicPr>
          <p:cNvPr id="4101" name="Picture 5" descr="C:\Users\Temi\AppData\Local\Microsoft\Windows\Temporary Internet Files\Content.IE5\1X6QTIV0\MC900434403[1].wmf"/>
          <p:cNvPicPr>
            <a:picLocks noChangeAspect="1" noChangeArrowheads="1"/>
          </p:cNvPicPr>
          <p:nvPr/>
        </p:nvPicPr>
        <p:blipFill>
          <a:blip r:embed="rId3" cstate="print"/>
          <a:srcRect/>
          <a:stretch>
            <a:fillRect/>
          </a:stretch>
        </p:blipFill>
        <p:spPr bwMode="auto">
          <a:xfrm rot="842566">
            <a:off x="5459275" y="662221"/>
            <a:ext cx="2099673" cy="2408574"/>
          </a:xfrm>
          <a:prstGeom prst="rect">
            <a:avLst/>
          </a:prstGeom>
          <a:noFill/>
        </p:spPr>
      </p:pic>
      <p:sp>
        <p:nvSpPr>
          <p:cNvPr id="10" name="Action Button: Forward or Next 9">
            <a:hlinkClick r:id="rId4" action="ppaction://hlinksldjump" highlightClick="1"/>
          </p:cNvPr>
          <p:cNvSpPr/>
          <p:nvPr/>
        </p:nvSpPr>
        <p:spPr>
          <a:xfrm>
            <a:off x="2071670" y="5000636"/>
            <a:ext cx="1428760" cy="121444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oOjI_qf0mY/TS7jKYUzneI/AAAAAAAAAAM/KVR4zipZITE/s1600/Balanced-Diet.jpg"/>
          <p:cNvPicPr>
            <a:picLocks noChangeAspect="1" noChangeArrowheads="1"/>
          </p:cNvPicPr>
          <p:nvPr/>
        </p:nvPicPr>
        <p:blipFill>
          <a:blip r:embed="rId2" cstate="print"/>
          <a:srcRect/>
          <a:stretch>
            <a:fillRect/>
          </a:stretch>
        </p:blipFill>
        <p:spPr bwMode="auto">
          <a:xfrm rot="18877564">
            <a:off x="497164" y="784650"/>
            <a:ext cx="3379657" cy="2809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Balanced Diet</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fontScale="62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key to a healthy balanced diet is not to ban or omit any foods or food groups but to balance what you eat by consuming a variety of foods from each food group in the right proportions for good health.</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to eat a balanced diet</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 variety of foods to obtain all of the essential nutrients</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Too much as well as too little can be bad for you – balance is required</a:t>
            </a: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Everyone's plate will look slightly different as we all have different requirements depending on our body’s shape and size, and our levels of activity.</a:t>
            </a: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Notched Right Arrow 4">
            <a:hlinkClick r:id="rId3" action="ppaction://hlinksldjump"/>
          </p:cNvPr>
          <p:cNvSpPr/>
          <p:nvPr/>
        </p:nvSpPr>
        <p:spPr>
          <a:xfrm>
            <a:off x="5786446" y="5705872"/>
            <a:ext cx="3103754" cy="1152128"/>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76"/>
            <a:ext cx="6143668" cy="1436159"/>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GB"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END OF QUIZ </a:t>
            </a:r>
            <a:endParaRPr lang="en-GB"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Content Placeholder 3"/>
          <p:cNvSpPr>
            <a:spLocks noGrp="1"/>
          </p:cNvSpPr>
          <p:nvPr>
            <p:ph sz="half" idx="1"/>
          </p:nvPr>
        </p:nvSpPr>
        <p:spPr>
          <a:xfrm>
            <a:off x="571472" y="1071546"/>
            <a:ext cx="2857520" cy="4839838"/>
          </a:xfrm>
        </p:spPr>
        <p:txBody>
          <a:bodyPr>
            <a:normAutofit fontScale="92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Hope You enjoyed the quiz ,and hope it educated you and helped you understand health and fitness better!</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Content Placeholder 4"/>
          <p:cNvSpPr>
            <a:spLocks noGrp="1"/>
          </p:cNvSpPr>
          <p:nvPr>
            <p:ph sz="half" idx="2"/>
          </p:nvPr>
        </p:nvSpPr>
        <p:spPr>
          <a:xfrm>
            <a:off x="4572000" y="1214422"/>
            <a:ext cx="2580010" cy="4837176"/>
          </a:xfrm>
        </p:spPr>
        <p:txBody>
          <a:bodyPr>
            <a:normAutofit fontScale="92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If you want to learn more about health and fitness..Go to:</a:t>
            </a:r>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rPr>
              <a:t> http://www.bbc.co.uk/health/</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rPr>
              <a:t>http://www.nhs.uk/Pages/HomePage.aspx</a:t>
            </a:r>
            <a:endPar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6325" name="Picture 5" descr="C:\Users\Temi\AppData\Local\Microsoft\Windows\Temporary Internet Files\Content.IE5\UTAXPQR5\MC900440416[1].wmf"/>
          <p:cNvPicPr>
            <a:picLocks noChangeAspect="1" noChangeArrowheads="1"/>
          </p:cNvPicPr>
          <p:nvPr/>
        </p:nvPicPr>
        <p:blipFill>
          <a:blip r:embed="rId4" cstate="print"/>
          <a:srcRect/>
          <a:stretch>
            <a:fillRect/>
          </a:stretch>
        </p:blipFill>
        <p:spPr bwMode="auto">
          <a:xfrm>
            <a:off x="642910" y="4099871"/>
            <a:ext cx="3755750" cy="2758129"/>
          </a:xfrm>
          <a:prstGeom prst="rect">
            <a:avLst/>
          </a:prstGeom>
          <a:noFill/>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sp>
        <p:nvSpPr>
          <p:cNvPr id="8" name="Right Arrow 7">
            <a:hlinkClick r:id="rId3" action="ppaction://hlinksldjump"/>
          </p:cNvPr>
          <p:cNvSpPr/>
          <p:nvPr/>
        </p:nvSpPr>
        <p:spPr>
          <a:xfrm>
            <a:off x="3071802" y="2928934"/>
            <a:ext cx="3312368" cy="259228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57290" y="1000108"/>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3230416" y="3825070"/>
            <a:ext cx="2731477" cy="116794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en-GB" sz="1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Want to know what BMI Actually is?</a:t>
            </a:r>
            <a:endParaRPr lang="en-GB" sz="1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7" name="Picture 3" descr="C:\Users\HAPAJIFO1\AppData\Local\Microsoft\Windows\Temporary Internet Files\Content.IE5\GL1MENTQ\MC9004338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7166">
            <a:off x="5723180" y="392013"/>
            <a:ext cx="3170301" cy="2267212"/>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rId5" action="ppaction://hlinksldjump" highlightClick="1"/>
          </p:cNvPr>
          <p:cNvSpPr/>
          <p:nvPr/>
        </p:nvSpPr>
        <p:spPr>
          <a:xfrm>
            <a:off x="7000892" y="5429264"/>
            <a:ext cx="1895901" cy="122413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Rectangle 9"/>
          <p:cNvSpPr/>
          <p:nvPr/>
        </p:nvSpPr>
        <p:spPr>
          <a:xfrm rot="21321427">
            <a:off x="305343" y="1313234"/>
            <a:ext cx="2465162" cy="58477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GB"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 !”</a:t>
            </a:r>
          </a:p>
        </p:txBody>
      </p:sp>
    </p:spTree>
    <p:extLst>
      <p:ext uri="{BB962C8B-B14F-4D97-AF65-F5344CB8AC3E}">
        <p14:creationId xmlns:p14="http://schemas.microsoft.com/office/powerpoint/2010/main" val="2361047922"/>
      </p:ext>
    </p:extLst>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196278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BMI</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785786" y="1500174"/>
            <a:ext cx="3429024" cy="4839838"/>
          </a:xfrm>
        </p:spPr>
        <p:txBody>
          <a:bodyPr>
            <a:normAutofit fontScale="55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Body Mass Index (or BMI) is a way of seeing if your weight is appropriate for your height. The actual calculation is your weight (in kilograms) divided by your height (in metres) squared but it's also easy to read on the chart. BMI can be divided into several categories and generally the higher your BMI, the greater your risk of a large range of medical problems.</a:t>
            </a:r>
          </a:p>
          <a:p>
            <a:pPr>
              <a:buNone/>
            </a:pP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Action Button: Forward or Next 3">
            <a:hlinkClick r:id="" action="ppaction://hlinkshowjump?jump=nextslide" highlightClick="1"/>
          </p:cNvPr>
          <p:cNvSpPr/>
          <p:nvPr/>
        </p:nvSpPr>
        <p:spPr>
          <a:xfrm>
            <a:off x="6948264" y="5589240"/>
            <a:ext cx="1835696" cy="936104"/>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38914" name="Picture 2" descr="http://t1.gstatic.com/images?q=tbn:ANd9GcRFuGvwVkeUhDdqWktMnCNqUHYqFdsoLp66cH_Y5RkkksTGW9wi"/>
          <p:cNvPicPr>
            <a:picLocks noChangeAspect="1" noChangeArrowheads="1"/>
          </p:cNvPicPr>
          <p:nvPr/>
        </p:nvPicPr>
        <p:blipFill>
          <a:blip r:embed="rId2" cstate="print"/>
          <a:srcRect/>
          <a:stretch>
            <a:fillRect/>
          </a:stretch>
        </p:blipFill>
        <p:spPr bwMode="auto">
          <a:xfrm>
            <a:off x="5072066" y="571480"/>
            <a:ext cx="245745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8" y="807478"/>
            <a:ext cx="4820301" cy="143615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2.What </a:t>
            </a:r>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does Calorie Mean?”</a:t>
            </a:r>
            <a:b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000100" y="1571612"/>
            <a:ext cx="4217624" cy="342053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GB"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 The energy needed to raise the temperature of 1 gram of water through 1 °C (now usually defined as 4.1868 joules</a:t>
            </a:r>
            <a:r>
              <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2" action="ppaction://hlinksldjump"/>
              </a:rPr>
              <a:t>).</a:t>
            </a:r>
            <a:endPar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B</a:t>
            </a:r>
            <a:r>
              <a:rPr lang="en-GB"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 an index that expresses adult weight in relation to height. It is calculated as weight in kilograms divided by height in metres squared. A body mass index of less than 25 is considered normal, and one of over 30 implies obesity</a:t>
            </a:r>
            <a:r>
              <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a:t>
            </a:r>
            <a:endParaRPr lang="en-GB"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endPar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endParaRPr>
          </a:p>
          <a:p>
            <a:r>
              <a:rPr lang="en-GB"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C</a:t>
            </a:r>
            <a:r>
              <a:rPr lang="en-GB"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ction="ppaction://hlinksldjump"/>
              </a:rPr>
              <a:t>. the quality of heaviness in things, determined by their mass or quantity of matter as acted on by the force of gravity, that counteracts efforts to lift or move them</a:t>
            </a:r>
            <a:endParaRPr lang="en-GB"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8952295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lookseeedit.com/resources/tick.jpg"/>
          <p:cNvPicPr>
            <a:picLocks noChangeAspect="1" noChangeArrowheads="1"/>
          </p:cNvPicPr>
          <p:nvPr/>
        </p:nvPicPr>
        <p:blipFill>
          <a:blip r:embed="rId2"/>
          <a:srcRect/>
          <a:stretch>
            <a:fillRect/>
          </a:stretch>
        </p:blipFill>
        <p:spPr bwMode="auto">
          <a:xfrm rot="20347810">
            <a:off x="371031" y="386517"/>
            <a:ext cx="2643206" cy="2569784"/>
          </a:xfrm>
          <a:prstGeom prst="rect">
            <a:avLst/>
          </a:prstGeom>
          <a:noFill/>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9622">
            <a:off x="5091304" y="385533"/>
            <a:ext cx="3394904" cy="228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00166" y="1142984"/>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 DONE</a:t>
            </a:r>
          </a:p>
        </p:txBody>
      </p:sp>
      <p:sp>
        <p:nvSpPr>
          <p:cNvPr id="5" name="Rectangle 4"/>
          <p:cNvSpPr/>
          <p:nvPr/>
        </p:nvSpPr>
        <p:spPr>
          <a:xfrm rot="19680833">
            <a:off x="604521" y="1363515"/>
            <a:ext cx="2331216"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365760" lvl="0" indent="-365760">
              <a:spcBef>
                <a:spcPct val="20000"/>
              </a:spcBef>
              <a:spcAft>
                <a:spcPts val="600"/>
              </a:spcAft>
              <a:buSzPct val="160000"/>
              <a:buFont typeface="Wingdings" pitchFamily="2" charset="2"/>
              <a:buChar char=""/>
            </a:pPr>
            <a:r>
              <a:rPr lang="en-GB"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Correct !”</a:t>
            </a:r>
          </a:p>
        </p:txBody>
      </p:sp>
      <p:sp>
        <p:nvSpPr>
          <p:cNvPr id="6" name="Action Button: Forward or Next 5">
            <a:hlinkClick r:id="rId4" action="ppaction://hlinksldjump" highlightClick="1"/>
          </p:cNvPr>
          <p:cNvSpPr/>
          <p:nvPr/>
        </p:nvSpPr>
        <p:spPr>
          <a:xfrm>
            <a:off x="7164288" y="5445224"/>
            <a:ext cx="1800200" cy="119675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 name="Right Arrow 7">
            <a:hlinkClick r:id="rId5" action="ppaction://hlinksldjump"/>
          </p:cNvPr>
          <p:cNvSpPr/>
          <p:nvPr/>
        </p:nvSpPr>
        <p:spPr>
          <a:xfrm>
            <a:off x="3396980" y="2974207"/>
            <a:ext cx="3456384" cy="216024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5" action="ppaction://hlinksldjump"/>
              </a:rPr>
              <a:t>Learn More About Calories!</a:t>
            </a:r>
            <a:endParaRPr lang="en-GB"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61611284"/>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4820301" cy="14361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Calories</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071538" y="1571612"/>
            <a:ext cx="3699994" cy="4947124"/>
          </a:xfrm>
        </p:spPr>
        <p:txBody>
          <a:bodyPr>
            <a:normAutofit fontScale="700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GB"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Calories are a measure of the amount of energy in food. Knowing how many calories are in our food can help us to balance the energy we put into our bodies with the energy we use. And that’s the key to a healthy weight. If you’re trying to lose weight, it’s a good idea to eat less and be more active. Eating less is important when you're trying to lose weight, even if you already have a balanced diet.</a:t>
            </a:r>
            <a:endParaRPr lang="en-GB"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https://lh4.googleusercontent.com/-JrvLoRuHZJk/TXxkY5YgMeI/AAAAAAAAG_k/E5JIbIxYvCs/s400/extra+big+fat+cartoon.jpg"/>
          <p:cNvPicPr>
            <a:picLocks noChangeAspect="1" noChangeArrowheads="1"/>
          </p:cNvPicPr>
          <p:nvPr/>
        </p:nvPicPr>
        <p:blipFill>
          <a:blip r:embed="rId2" cstate="print"/>
          <a:srcRect/>
          <a:stretch>
            <a:fillRect/>
          </a:stretch>
        </p:blipFill>
        <p:spPr bwMode="auto">
          <a:xfrm rot="20696652">
            <a:off x="5525739" y="890988"/>
            <a:ext cx="1853935" cy="3738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ction Button: Forward or Next 4">
            <a:hlinkClick r:id="rId3" action="ppaction://hlinksldjump" highlightClick="1"/>
          </p:cNvPr>
          <p:cNvSpPr/>
          <p:nvPr/>
        </p:nvSpPr>
        <p:spPr>
          <a:xfrm>
            <a:off x="7164288" y="5589240"/>
            <a:ext cx="1728192" cy="980728"/>
          </a:xfrm>
          <a:prstGeom prst="actionButtonForwardNext">
            <a:avLst/>
          </a:prstGeom>
          <a:scene3d>
            <a:camera prst="orthographicFront"/>
            <a:lightRig rig="threePt" dir="tl">
              <a:rot lat="0" lon="0" rev="19800000"/>
            </a:lightRig>
          </a:scene3d>
          <a:sp3d prstMaterial="plastic">
            <a:bevelT h="63500" prst="softRoun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1474</TotalTime>
  <Words>1333</Words>
  <Application>Microsoft Office PowerPoint</Application>
  <PresentationFormat>On-screen Show (4:3)</PresentationFormat>
  <Paragraphs>157</Paragraphs>
  <Slides>43</Slides>
  <Notes>0</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Kilter</vt:lpstr>
      <vt:lpstr>Get Up, Get Moving! Quiz </vt:lpstr>
      <vt:lpstr>Welcome to the quiz</vt:lpstr>
      <vt:lpstr>1.What Does BMI stand For?</vt:lpstr>
      <vt:lpstr>Try Again</vt:lpstr>
      <vt:lpstr>WELL DONE</vt:lpstr>
      <vt:lpstr>BMI</vt:lpstr>
      <vt:lpstr>2.What does Calorie Mean?” </vt:lpstr>
      <vt:lpstr>WELL DONE</vt:lpstr>
      <vt:lpstr>Calories</vt:lpstr>
      <vt:lpstr>Try Again</vt:lpstr>
      <vt:lpstr>3.What country has the most obese people?</vt:lpstr>
      <vt:lpstr>WELL DONE</vt:lpstr>
      <vt:lpstr>USA</vt:lpstr>
      <vt:lpstr>Try Again</vt:lpstr>
      <vt:lpstr>4. Why is it so important for teenage girls to get enough iron?</vt:lpstr>
      <vt:lpstr>WELL DONE</vt:lpstr>
      <vt:lpstr>5.What Exercise Will improve an Over 65’s balance and coordination?</vt:lpstr>
      <vt:lpstr>Teen girls and iron </vt:lpstr>
      <vt:lpstr>6.Can you still run with a muscle strain?</vt:lpstr>
      <vt:lpstr>Try Again</vt:lpstr>
      <vt:lpstr>WELL DONE</vt:lpstr>
      <vt:lpstr>Elderly Exercise</vt:lpstr>
      <vt:lpstr>Try Again </vt:lpstr>
      <vt:lpstr>WELL DONE</vt:lpstr>
      <vt:lpstr>Try Again </vt:lpstr>
      <vt:lpstr>Tips!</vt:lpstr>
      <vt:lpstr>7.What is the difference of the calorie intake of a women to a man</vt:lpstr>
      <vt:lpstr>WELL DONE</vt:lpstr>
      <vt:lpstr>Try Again </vt:lpstr>
      <vt:lpstr>Men &amp; Women Calories</vt:lpstr>
      <vt:lpstr>8.What is known about eating disorders?</vt:lpstr>
      <vt:lpstr> WELL DONE</vt:lpstr>
      <vt:lpstr>9.In what place is fatty food tax being discussed?</vt:lpstr>
      <vt:lpstr>Obesity expert wants fatty foods tax in Wales </vt:lpstr>
      <vt:lpstr>10.What does a balanced diet mean?</vt:lpstr>
      <vt:lpstr>Try Again </vt:lpstr>
      <vt:lpstr>WELL DONE</vt:lpstr>
      <vt:lpstr>Try Again </vt:lpstr>
      <vt:lpstr>WELL DONE</vt:lpstr>
      <vt:lpstr>Eating Disorders</vt:lpstr>
      <vt:lpstr>Try Again </vt:lpstr>
      <vt:lpstr>Balanced Diet</vt:lpstr>
      <vt:lpstr>END OF QUIZ </vt:lpstr>
    </vt:vector>
  </TitlesOfParts>
  <Company>Harris Federation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Up, Get Moving! Quiz</dc:title>
  <dc:creator>Temitope Ajifowobaje (HAP)</dc:creator>
  <cp:lastModifiedBy>Temitope Ajifowobaje (HAP)</cp:lastModifiedBy>
  <cp:revision>154</cp:revision>
  <dcterms:created xsi:type="dcterms:W3CDTF">2011-11-10T12:48:08Z</dcterms:created>
  <dcterms:modified xsi:type="dcterms:W3CDTF">2013-05-08T14:19:54Z</dcterms:modified>
</cp:coreProperties>
</file>